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7"/>
  </p:notesMasterIdLst>
  <p:handoutMasterIdLst>
    <p:handoutMasterId r:id="rId48"/>
  </p:handoutMasterIdLst>
  <p:sldIdLst>
    <p:sldId id="256" r:id="rId5"/>
    <p:sldId id="277" r:id="rId6"/>
    <p:sldId id="293" r:id="rId7"/>
    <p:sldId id="294" r:id="rId8"/>
    <p:sldId id="311" r:id="rId9"/>
    <p:sldId id="307" r:id="rId10"/>
    <p:sldId id="302" r:id="rId11"/>
    <p:sldId id="303" r:id="rId12"/>
    <p:sldId id="312" r:id="rId13"/>
    <p:sldId id="304" r:id="rId14"/>
    <p:sldId id="305" r:id="rId15"/>
    <p:sldId id="313" r:id="rId16"/>
    <p:sldId id="306" r:id="rId17"/>
    <p:sldId id="309" r:id="rId18"/>
    <p:sldId id="308" r:id="rId19"/>
    <p:sldId id="310" r:id="rId20"/>
    <p:sldId id="314" r:id="rId21"/>
    <p:sldId id="316" r:id="rId22"/>
    <p:sldId id="318" r:id="rId23"/>
    <p:sldId id="317" r:id="rId24"/>
    <p:sldId id="319" r:id="rId25"/>
    <p:sldId id="320" r:id="rId26"/>
    <p:sldId id="321" r:id="rId27"/>
    <p:sldId id="322" r:id="rId28"/>
    <p:sldId id="323" r:id="rId29"/>
    <p:sldId id="324" r:id="rId30"/>
    <p:sldId id="325" r:id="rId31"/>
    <p:sldId id="326" r:id="rId32"/>
    <p:sldId id="327" r:id="rId33"/>
    <p:sldId id="329" r:id="rId34"/>
    <p:sldId id="330" r:id="rId35"/>
    <p:sldId id="331" r:id="rId36"/>
    <p:sldId id="258" r:id="rId37"/>
    <p:sldId id="295" r:id="rId38"/>
    <p:sldId id="296" r:id="rId39"/>
    <p:sldId id="297" r:id="rId40"/>
    <p:sldId id="261" r:id="rId41"/>
    <p:sldId id="298" r:id="rId42"/>
    <p:sldId id="299" r:id="rId43"/>
    <p:sldId id="300" r:id="rId44"/>
    <p:sldId id="301" r:id="rId45"/>
    <p:sldId id="276" r:id="rId4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43" autoAdjust="0"/>
  </p:normalViewPr>
  <p:slideViewPr>
    <p:cSldViewPr snapToGrid="0">
      <p:cViewPr varScale="1">
        <p:scale>
          <a:sx n="80" d="100"/>
          <a:sy n="80" d="100"/>
        </p:scale>
        <p:origin x="773" y="53"/>
      </p:cViewPr>
      <p:guideLst>
        <p:guide orient="horz" pos="3360"/>
        <p:guide pos="3840"/>
      </p:guideLst>
    </p:cSldViewPr>
  </p:slideViewPr>
  <p:outlineViewPr>
    <p:cViewPr>
      <p:scale>
        <a:sx n="33" d="100"/>
        <a:sy n="33" d="100"/>
      </p:scale>
      <p:origin x="0" y="-335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6540" y="16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76FB3A4-D5D4-495C-AAA0-94A56026E627}" type="datetime1">
              <a:rPr lang="zh-TW" altLang="en-US" smtClean="0">
                <a:latin typeface="Microsoft JhengHei UI" panose="020B0604030504040204" pitchFamily="34" charset="-120"/>
                <a:ea typeface="Microsoft JhengHei UI" panose="020B0604030504040204" pitchFamily="34" charset="-120"/>
              </a:rPr>
              <a:t>2023/1/3</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106E7358-DB18-48DD-91BC-D4D36CB91577}" type="datetime1">
              <a:rPr lang="zh-TW" altLang="en-US" noProof="0" smtClean="0"/>
              <a:t>2023/1/3</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D4B9A9E5-4F7F-4A7D-9DE1-899232329269}" type="slidenum">
              <a:rPr lang="en-US" altLang="zh-TW" noProof="0" smtClean="0"/>
              <a:pPr/>
              <a:t>‹#›</a:t>
            </a:fld>
            <a:endParaRPr lang="zh-TW" altLang="en-U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9830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37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0577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還可以計算輸入</a:t>
            </a:r>
            <a:r>
              <a:rPr lang="en-US" altLang="zh-TW"/>
              <a:t>-</a:t>
            </a:r>
            <a:r>
              <a:rPr lang="zh-TW" altLang="en-US"/>
              <a:t>目標相關性，以查看哪些信號可以更好地定義每個活動。</a:t>
            </a:r>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38</a:t>
            </a:fld>
            <a:endParaRPr lang="zh-TW" altLang="en-US" noProof="0"/>
          </a:p>
        </p:txBody>
      </p:sp>
    </p:spTree>
    <p:extLst>
      <p:ext uri="{BB962C8B-B14F-4D97-AF65-F5344CB8AC3E}">
        <p14:creationId xmlns:p14="http://schemas.microsoft.com/office/powerpoint/2010/main" val="203217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probabilistic</a:t>
            </a:r>
            <a:r>
              <a:rPr lang="zh-TW" altLang="zh-TW"/>
              <a:t>概率的</a:t>
            </a:r>
            <a:endParaRPr lang="zh-TW" altLang="en-US"/>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39</a:t>
            </a:fld>
            <a:endParaRPr lang="zh-TW" altLang="en-US" noProof="0"/>
          </a:p>
        </p:txBody>
      </p:sp>
    </p:spTree>
    <p:extLst>
      <p:ext uri="{BB962C8B-B14F-4D97-AF65-F5344CB8AC3E}">
        <p14:creationId xmlns:p14="http://schemas.microsoft.com/office/powerpoint/2010/main" val="1695991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擬牛頓法是一種以牛頓法為基礎設計的，求解非線性方程組或連續的最優化問題函數的零點或極大、極小值的算法。</a:t>
            </a:r>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40</a:t>
            </a:fld>
            <a:endParaRPr lang="zh-TW" altLang="en-US" noProof="0"/>
          </a:p>
        </p:txBody>
      </p:sp>
    </p:spTree>
    <p:extLst>
      <p:ext uri="{BB962C8B-B14F-4D97-AF65-F5344CB8AC3E}">
        <p14:creationId xmlns:p14="http://schemas.microsoft.com/office/powerpoint/2010/main" val="1883129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42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3713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7465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9159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3</a:t>
            </a:r>
            <a:r>
              <a:rPr lang="zh-TW" altLang="en-US"/>
              <a:t>即</a:t>
            </a:r>
            <a:r>
              <a:rPr lang="en-US" altLang="zh-TW"/>
              <a:t>3</a:t>
            </a:r>
            <a:r>
              <a:rPr lang="zh-TW" altLang="en-US"/>
              <a:t>維</a:t>
            </a:r>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7</a:t>
            </a:fld>
            <a:endParaRPr lang="zh-TW" altLang="en-US" noProof="0"/>
          </a:p>
        </p:txBody>
      </p:sp>
    </p:spTree>
    <p:extLst>
      <p:ext uri="{BB962C8B-B14F-4D97-AF65-F5344CB8AC3E}">
        <p14:creationId xmlns:p14="http://schemas.microsoft.com/office/powerpoint/2010/main" val="88523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a:solidFill>
                  <a:srgbClr val="555555"/>
                </a:solidFill>
                <a:effectLst/>
                <a:latin typeface="Helvetica Neue"/>
              </a:rPr>
              <a:t>訓練數據 </a:t>
            </a:r>
            <a:r>
              <a:rPr lang="en-US" altLang="zh-TW" b="0" i="0">
                <a:solidFill>
                  <a:srgbClr val="555555"/>
                </a:solidFill>
                <a:effectLst/>
                <a:latin typeface="Helvetica Neue"/>
              </a:rPr>
              <a:t>7,352 </a:t>
            </a:r>
            <a:r>
              <a:rPr lang="zh-TW" altLang="en-US" b="0" i="0">
                <a:solidFill>
                  <a:srgbClr val="555555"/>
                </a:solidFill>
                <a:effectLst/>
                <a:latin typeface="Helvetica Neue"/>
              </a:rPr>
              <a:t>行</a:t>
            </a:r>
            <a:r>
              <a:rPr lang="en-US" altLang="zh-TW" b="0" i="0">
                <a:solidFill>
                  <a:srgbClr val="555555"/>
                </a:solidFill>
                <a:effectLst/>
                <a:latin typeface="Helvetica Neue"/>
              </a:rPr>
              <a:t>128 </a:t>
            </a:r>
            <a:r>
              <a:rPr lang="zh-TW" altLang="en-US" b="0" i="0">
                <a:solidFill>
                  <a:srgbClr val="555555"/>
                </a:solidFill>
                <a:effectLst/>
                <a:latin typeface="Helvetica Neue"/>
              </a:rPr>
              <a:t>個觀察值。測試數據 </a:t>
            </a:r>
            <a:r>
              <a:rPr lang="en-US" altLang="zh-TW" b="0" i="0">
                <a:solidFill>
                  <a:srgbClr val="555555"/>
                </a:solidFill>
                <a:effectLst/>
                <a:latin typeface="Helvetica Neue"/>
              </a:rPr>
              <a:t>2,947 </a:t>
            </a:r>
            <a:r>
              <a:rPr lang="zh-TW" altLang="en-US" b="0" i="0">
                <a:solidFill>
                  <a:srgbClr val="555555"/>
                </a:solidFill>
                <a:effectLst/>
                <a:latin typeface="Helvetica Neue"/>
              </a:rPr>
              <a:t>行</a:t>
            </a:r>
            <a:r>
              <a:rPr lang="en-US" altLang="zh-TW" b="0" i="0">
                <a:solidFill>
                  <a:srgbClr val="555555"/>
                </a:solidFill>
                <a:effectLst/>
                <a:latin typeface="Helvetica Neue"/>
              </a:rPr>
              <a:t>128 </a:t>
            </a:r>
            <a:r>
              <a:rPr lang="zh-TW" altLang="en-US" b="0" i="0">
                <a:solidFill>
                  <a:srgbClr val="555555"/>
                </a:solidFill>
                <a:effectLst/>
                <a:latin typeface="Helvetica Neue"/>
              </a:rPr>
              <a:t>個觀察值。</a:t>
            </a:r>
            <a:r>
              <a:rPr lang="en-US" altLang="zh-TW" b="0" i="0">
                <a:solidFill>
                  <a:srgbClr val="555555"/>
                </a:solidFill>
                <a:effectLst/>
                <a:latin typeface="Helvetica Neue"/>
              </a:rPr>
              <a:t>9</a:t>
            </a:r>
            <a:r>
              <a:rPr lang="zh-TW" altLang="en-US" b="0" i="0">
                <a:solidFill>
                  <a:srgbClr val="555555"/>
                </a:solidFill>
                <a:effectLst/>
                <a:latin typeface="Helvetica Neue"/>
              </a:rPr>
              <a:t>輸入</a:t>
            </a:r>
            <a:r>
              <a:rPr lang="en-US" altLang="zh-TW" b="0" i="0">
                <a:solidFill>
                  <a:srgbClr val="555555"/>
                </a:solidFill>
                <a:effectLst/>
                <a:latin typeface="Helvetica Neue"/>
              </a:rPr>
              <a:t>1</a:t>
            </a:r>
            <a:r>
              <a:rPr lang="zh-TW" altLang="en-US" b="0" i="0">
                <a:solidFill>
                  <a:srgbClr val="555555"/>
                </a:solidFill>
                <a:effectLst/>
                <a:latin typeface="Helvetica Neue"/>
              </a:rPr>
              <a:t>輸出</a:t>
            </a:r>
            <a:endParaRPr lang="zh-TW" altLang="en-US"/>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8</a:t>
            </a:fld>
            <a:endParaRPr lang="zh-TW" altLang="en-US" noProof="0"/>
          </a:p>
        </p:txBody>
      </p:sp>
    </p:spTree>
    <p:extLst>
      <p:ext uri="{BB962C8B-B14F-4D97-AF65-F5344CB8AC3E}">
        <p14:creationId xmlns:p14="http://schemas.microsoft.com/office/powerpoint/2010/main" val="178411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類似</a:t>
            </a:r>
            <a:r>
              <a:rPr lang="en-US" altLang="zh-TW"/>
              <a:t>PIE</a:t>
            </a:r>
            <a:r>
              <a:rPr lang="zh-TW" altLang="en-US"/>
              <a:t> </a:t>
            </a:r>
            <a:r>
              <a:rPr lang="en-US" altLang="zh-TW"/>
              <a:t>CHART</a:t>
            </a:r>
            <a:endParaRPr lang="zh-TW" altLang="en-US"/>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10</a:t>
            </a:fld>
            <a:endParaRPr lang="zh-TW" altLang="en-US" noProof="0"/>
          </a:p>
        </p:txBody>
      </p:sp>
    </p:spTree>
    <p:extLst>
      <p:ext uri="{BB962C8B-B14F-4D97-AF65-F5344CB8AC3E}">
        <p14:creationId xmlns:p14="http://schemas.microsoft.com/office/powerpoint/2010/main" val="220207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15</a:t>
            </a:fld>
            <a:endParaRPr lang="zh-TW" altLang="en-US" noProof="0"/>
          </a:p>
        </p:txBody>
      </p:sp>
    </p:spTree>
    <p:extLst>
      <p:ext uri="{BB962C8B-B14F-4D97-AF65-F5344CB8AC3E}">
        <p14:creationId xmlns:p14="http://schemas.microsoft.com/office/powerpoint/2010/main" val="125341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4B9A9E5-4F7F-4A7D-9DE1-899232329269}" type="slidenum">
              <a:rPr lang="en-US" altLang="zh-TW" noProof="0" smtClean="0"/>
              <a:pPr/>
              <a:t>21</a:t>
            </a:fld>
            <a:endParaRPr lang="zh-TW" altLang="en-US" noProof="0"/>
          </a:p>
        </p:txBody>
      </p:sp>
    </p:spTree>
    <p:extLst>
      <p:ext uri="{BB962C8B-B14F-4D97-AF65-F5344CB8AC3E}">
        <p14:creationId xmlns:p14="http://schemas.microsoft.com/office/powerpoint/2010/main" val="6968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B9A9E5-4F7F-4A7D-9DE1-899232329269}" type="slidenum">
              <a:rPr lang="en-US" altLang="zh-TW" smtClean="0">
                <a:latin typeface="Microsoft JhengHei UI" panose="020B0604030504040204" pitchFamily="34" charset="-120"/>
                <a:ea typeface="Microsoft JhengHei UI" panose="020B0604030504040204" pitchFamily="34" charset="-120"/>
              </a:rPr>
              <a:t>33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6025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B3628-62D7-4A6D-A79F-34DE91DBA31E}"/>
              </a:ext>
            </a:extLst>
          </p:cNvPr>
          <p:cNvSpPr>
            <a:spLocks noGrp="1"/>
          </p:cNvSpPr>
          <p:nvPr>
            <p:ph type="ctrTitle"/>
          </p:nvPr>
        </p:nvSpPr>
        <p:spPr>
          <a:xfrm>
            <a:off x="6416040" y="4434840"/>
            <a:ext cx="4941771" cy="1122202"/>
          </a:xfrm>
        </p:spPr>
        <p:txBody>
          <a:bodyPr rtlCol="0" anchor="b">
            <a:noAutofit/>
          </a:bodyPr>
          <a:lstStyle>
            <a:lvl1pPr algn="l">
              <a:defRPr sz="3600" cap="all" spc="150" baseline="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pic>
        <p:nvPicPr>
          <p:cNvPr id="8" name="圖形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內容">
    <p:bg>
      <p:bgPr>
        <a:solidFill>
          <a:schemeClr val="tx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pic>
        <p:nvPicPr>
          <p:cNvPr id="11" name="圖形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圖形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圖形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23" name="文字版面配置區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24" name="文字版面配置區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4" name="內容版面配置區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p:txBody>
      </p:sp>
      <p:sp>
        <p:nvSpPr>
          <p:cNvPr id="25" name="內容版面配置區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p:txBody>
      </p:sp>
      <p:sp>
        <p:nvSpPr>
          <p:cNvPr id="6" name="內容版面配置區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p:txBody>
      </p:sp>
      <p:sp>
        <p:nvSpPr>
          <p:cNvPr id="26" name="內容版面配置區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latin typeface="Microsoft JhengHei UI" panose="020B0604030504040204" pitchFamily="34" charset="-120"/>
                <a:ea typeface="Microsoft JhengHei UI" panose="020B0604030504040204" pitchFamily="34" charset="-120"/>
              </a:defRPr>
            </a:lvl1pPr>
            <a:lvl2pPr marL="457200" indent="0" algn="ctr">
              <a:lnSpc>
                <a:spcPct val="100000"/>
              </a:lnSpc>
              <a:buNone/>
              <a:defRPr sz="1400" cap="none" spc="50" baseline="0">
                <a:solidFill>
                  <a:schemeClr val="bg1"/>
                </a:solidFill>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a:p>
            <a:pPr lvl="1" rtl="0"/>
            <a:r>
              <a:rPr lang="zh-TW" altLang="en-US" noProof="0"/>
              <a:t>第二層</a:t>
            </a:r>
          </a:p>
        </p:txBody>
      </p:sp>
      <p:sp>
        <p:nvSpPr>
          <p:cNvPr id="22" name="內容版面配置區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p:txBody>
      </p:sp>
      <p:sp>
        <p:nvSpPr>
          <p:cNvPr id="27" name="內容版面配置區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TW" altLang="en-US" noProof="0"/>
              <a:t>按一下以編輯母片文字樣式</a:t>
            </a:r>
          </a:p>
        </p:txBody>
      </p: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兩項內容">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2933700" y="892177"/>
            <a:ext cx="8421688" cy="1325563"/>
          </a:xfrm>
        </p:spPr>
        <p:txBody>
          <a:bodyPr rtlCol="0">
            <a:normAutofit/>
          </a:bodyPr>
          <a:lstStyle>
            <a:lvl1pP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版面配置區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latin typeface="Microsoft JhengHei UI" panose="020B0604030504040204" pitchFamily="34" charset="-120"/>
                <a:ea typeface="Microsoft JhengHei UI" panose="020B0604030504040204" pitchFamily="34" charset="-120"/>
              </a:defRPr>
            </a:lvl3pPr>
            <a:lvl4pPr marL="1371600" indent="0">
              <a:lnSpc>
                <a:spcPct val="100000"/>
              </a:lnSpc>
              <a:buNone/>
              <a:defRPr sz="1400" spc="50" baseline="0">
                <a:latin typeface="Microsoft JhengHei UI" panose="020B0604030504040204" pitchFamily="34" charset="-120"/>
                <a:ea typeface="Microsoft JhengHei UI" panose="020B0604030504040204" pitchFamily="34" charset="-120"/>
              </a:defRPr>
            </a:lvl4pPr>
            <a:lvl5pPr marL="1828800" indent="0">
              <a:lnSpc>
                <a:spcPct val="100000"/>
              </a:lnSpc>
              <a:buNone/>
              <a:defRPr sz="1400" spc="50" baseline="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版面配置區 4">
            <a:extLst>
              <a:ext uri="{FF2B5EF4-FFF2-40B4-BE49-F238E27FC236}">
                <a16:creationId xmlns:a16="http://schemas.microsoft.com/office/drawing/2014/main" id="{B374FC39-67F6-42EA-BCD1-F69AE2F0F22D}"/>
              </a:ext>
            </a:extLst>
          </p:cNvPr>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6" name="內容版面配置區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latin typeface="Microsoft JhengHei UI" panose="020B0604030504040204" pitchFamily="34" charset="-120"/>
                <a:ea typeface="Microsoft JhengHei UI" panose="020B0604030504040204" pitchFamily="34" charset="-120"/>
              </a:defRPr>
            </a:lvl3pPr>
            <a:lvl4pPr marL="1371600" indent="0">
              <a:lnSpc>
                <a:spcPct val="100000"/>
              </a:lnSpc>
              <a:buNone/>
              <a:defRPr sz="1400" spc="50" baseline="0">
                <a:latin typeface="Microsoft JhengHei UI" panose="020B0604030504040204" pitchFamily="34" charset="-120"/>
                <a:ea typeface="Microsoft JhengHei UI" panose="020B0604030504040204" pitchFamily="34" charset="-120"/>
              </a:defRPr>
            </a:lvl4pPr>
            <a:lvl5pPr marL="1828800" indent="0">
              <a:lnSpc>
                <a:spcPct val="100000"/>
              </a:lnSpc>
              <a:buNone/>
              <a:defRPr sz="1400" spc="50" baseline="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pic>
        <p:nvPicPr>
          <p:cNvPr id="11" name="圖形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內容">
    <p:spTree>
      <p:nvGrpSpPr>
        <p:cNvPr id="1" name=""/>
        <p:cNvGrpSpPr/>
        <p:nvPr/>
      </p:nvGrpSpPr>
      <p:grpSpPr>
        <a:xfrm>
          <a:off x="0" y="0"/>
          <a:ext cx="0" cy="0"/>
          <a:chOff x="0" y="0"/>
          <a:chExt cx="0" cy="0"/>
        </a:xfrm>
      </p:grpSpPr>
      <p:pic>
        <p:nvPicPr>
          <p:cNvPr id="14" name="圖形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標題 1">
            <a:extLst>
              <a:ext uri="{FF2B5EF4-FFF2-40B4-BE49-F238E27FC236}">
                <a16:creationId xmlns:a16="http://schemas.microsoft.com/office/drawing/2014/main" id="{1E1C8C6D-0530-475B-A7F7-0E00C33ACFEB}"/>
              </a:ext>
            </a:extLst>
          </p:cNvPr>
          <p:cNvSpPr>
            <a:spLocks noGrp="1"/>
          </p:cNvSpPr>
          <p:nvPr>
            <p:ph type="title"/>
          </p:nvPr>
        </p:nvSpPr>
        <p:spPr>
          <a:xfrm>
            <a:off x="5920169" y="1152771"/>
            <a:ext cx="5431971" cy="846301"/>
          </a:xfrm>
        </p:spPr>
        <p:txBody>
          <a:bodyPr rtlCol="0" anchor="t">
            <a:normAutofit/>
          </a:bodyPr>
          <a:lstStyle>
            <a:lvl1pPr>
              <a:defRPr lang="en-US" sz="28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20" name="文字版面配置區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25" name="文字版面配置區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26" name="文字版面配置區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27" name="文字版面配置區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28" name="文字版面配置區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29" name="文字版面配置區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21" name="日期版面配置區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22" name="頁尾版面配置區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24" name="投影片編號版面配置區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圖表​​">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5C4E19-B78B-4E39-B661-7E6A2E6C5002}"/>
              </a:ext>
            </a:extLst>
          </p:cNvPr>
          <p:cNvSpPr>
            <a:spLocks noGrp="1"/>
          </p:cNvSpPr>
          <p:nvPr>
            <p:ph type="title"/>
          </p:nvPr>
        </p:nvSpPr>
        <p:spPr/>
        <p:txBody>
          <a:bodyPr rtlCol="0">
            <a:normAutofit/>
          </a:bodyPr>
          <a:lstStyle>
            <a:lvl1pPr algn="l">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5" name="文字版面配置區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atin typeface="Microsoft JhengHei UI" panose="020B0604030504040204" pitchFamily="34" charset="-120"/>
                <a:ea typeface="Microsoft JhengHei UI" panose="020B0604030504040204" pitchFamily="34" charset="-12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zh-TW" altLang="en-US" noProof="0"/>
              <a:t>按一下以編輯母片文字樣式</a:t>
            </a:r>
          </a:p>
        </p:txBody>
      </p:sp>
      <p:sp>
        <p:nvSpPr>
          <p:cNvPr id="7" name="圖表預留位置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按一下圖示以新增圖表</a:t>
            </a:r>
          </a:p>
        </p:txBody>
      </p:sp>
      <p:sp>
        <p:nvSpPr>
          <p:cNvPr id="11" name="文字版面配置區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zh-TW" altLang="en-US" noProof="0"/>
              <a:t>按一下以編輯母片文字樣式</a:t>
            </a:r>
          </a:p>
        </p:txBody>
      </p:sp>
      <p:sp>
        <p:nvSpPr>
          <p:cNvPr id="13" name="內容版面配置區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latin typeface="Microsoft JhengHei UI" panose="020B0604030504040204" pitchFamily="34" charset="-120"/>
                <a:ea typeface="Microsoft JhengHei UI" panose="020B0604030504040204" pitchFamily="34" charset="-120"/>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zh-TW" altLang="en-US" noProof="0"/>
              <a:t>按一下以新增內容</a:t>
            </a:r>
          </a:p>
        </p:txBody>
      </p:sp>
      <p:sp>
        <p:nvSpPr>
          <p:cNvPr id="3" name="日期版面配置區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4" name="頁尾版面配置區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5" name="投影片編號版面配置區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時間表 2">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lgn="l">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6" name="文字版面配置區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年份</a:t>
            </a:r>
          </a:p>
        </p:txBody>
      </p:sp>
      <p:sp>
        <p:nvSpPr>
          <p:cNvPr id="7" name="文字版面配置區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8" name="文字版面配置區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9" name="文字版面配置區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0" name="文字版面配置區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2" name="文字版面配置區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3" name="文字版面配置區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4" name="文字版面配置區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6" name="文字版面配置區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7" name="文字版面配置區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5" name="文字版面配置區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8" name="文字版面配置區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9" name="文字版面配置區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11" name="文字版面配置區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年份</a:t>
            </a:r>
          </a:p>
        </p:txBody>
      </p:sp>
      <p:sp>
        <p:nvSpPr>
          <p:cNvPr id="20" name="文字版面配置區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1" name="文字版面配置區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2" name="文字版面配置區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3" name="文字版面配置區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4" name="文字版面配置區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5" name="文字版面配置區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6" name="文字版面配置區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8" name="文字版面配置區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9" name="文字版面配置區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27" name="文字版面配置區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30" name="文字版面配置區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31" name="文字版面配置區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latin typeface="Microsoft JhengHei UI" panose="020B0604030504040204" pitchFamily="34" charset="-120"/>
                <a:ea typeface="Microsoft JhengHei UI" panose="020B0604030504040204" pitchFamily="34" charset="-120"/>
              </a:defRPr>
            </a:lvl1pPr>
          </a:lstStyle>
          <a:p>
            <a:pPr lvl="0" rtl="0"/>
            <a:r>
              <a:rPr lang="en-US" altLang="zh-TW" noProof="0"/>
              <a:t>MM</a:t>
            </a:r>
            <a:endParaRPr lang="zh-TW" altLang="en-US" noProof="0"/>
          </a:p>
        </p:txBody>
      </p:sp>
      <p:sp>
        <p:nvSpPr>
          <p:cNvPr id="32" name="矩形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solidFill>
                <a:schemeClr val="tx1">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36" name="日期版面配置區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37" name="頁尾版面配置區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38" name="投影片編號版面配置區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5C4E19-B78B-4E39-B661-7E6A2E6C5002}"/>
              </a:ext>
            </a:extLst>
          </p:cNvPr>
          <p:cNvSpPr>
            <a:spLocks noGrp="1"/>
          </p:cNvSpPr>
          <p:nvPr>
            <p:ph type="title"/>
          </p:nvPr>
        </p:nvSpPr>
        <p:spPr/>
        <p:txBody>
          <a:bodyPr rtlCol="0">
            <a:normAutofit/>
          </a:bodyPr>
          <a:lstStyle>
            <a:lvl1pPr algn="ct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7" name="SmartArt 預留位置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 </a:t>
            </a:r>
            <a:r>
              <a:rPr lang="en-US" altLang="zh-TW" noProof="0"/>
              <a:t>SmartArt </a:t>
            </a:r>
            <a:r>
              <a:rPr lang="zh-TW" altLang="en-US" noProof="0"/>
              <a:t>圖形</a:t>
            </a:r>
          </a:p>
        </p:txBody>
      </p:sp>
      <p:sp>
        <p:nvSpPr>
          <p:cNvPr id="3" name="日期版面配置區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4" name="頁尾版面配置區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cxnSp>
        <p:nvCxnSpPr>
          <p:cNvPr id="10" name="直線接點​​(S)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S)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投影片編號版面配置區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團隊投影片 4 人員">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1" name="圖片版面配置區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6" name="文字版面配置區 2">
            <a:extLst>
              <a:ext uri="{FF2B5EF4-FFF2-40B4-BE49-F238E27FC236}">
                <a16:creationId xmlns:a16="http://schemas.microsoft.com/office/drawing/2014/main" id="{A02C0876-23F7-41FA-9AC9-721097D1A3CD}"/>
              </a:ext>
            </a:extLst>
          </p:cNvPr>
          <p:cNvSpPr>
            <a:spLocks noGrp="1"/>
          </p:cNvSpPr>
          <p:nvPr>
            <p:ph type="body" idx="2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7" name="圖片版面配置區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文字版面配置區 2">
            <a:extLst>
              <a:ext uri="{FF2B5EF4-FFF2-40B4-BE49-F238E27FC236}">
                <a16:creationId xmlns:a16="http://schemas.microsoft.com/office/drawing/2014/main" id="{572D0301-10F1-41B4-BEF8-C53FA4D66214}"/>
              </a:ext>
            </a:extLst>
          </p:cNvPr>
          <p:cNvSpPr>
            <a:spLocks noGrp="1"/>
          </p:cNvSpPr>
          <p:nvPr>
            <p:ph type="body" idx="18"/>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7" name="文字版面配置區 2">
            <a:extLst>
              <a:ext uri="{FF2B5EF4-FFF2-40B4-BE49-F238E27FC236}">
                <a16:creationId xmlns:a16="http://schemas.microsoft.com/office/drawing/2014/main" id="{7ADEB263-F204-4A78-A5E0-7361EFE0B921}"/>
              </a:ext>
            </a:extLst>
          </p:cNvPr>
          <p:cNvSpPr>
            <a:spLocks noGrp="1"/>
          </p:cNvSpPr>
          <p:nvPr>
            <p:ph type="body" idx="22"/>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8" name="圖片版面配置區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lvl2pPr>
              <a:defRPr>
                <a:latin typeface="Microsoft JhengHei UI" panose="020B0604030504040204" pitchFamily="34" charset="-120"/>
                <a:ea typeface="Microsoft JhengHei UI" panose="020B0604030504040204" pitchFamily="34" charset="-120"/>
              </a:defRPr>
            </a:lvl2pPr>
          </a:lstStyle>
          <a:p>
            <a:pPr lvl="1" rtl="0"/>
            <a:r>
              <a:rPr lang="zh-TW" altLang="en-US" noProof="0"/>
              <a:t>按一下圖示以新增圖片</a:t>
            </a:r>
          </a:p>
        </p:txBody>
      </p:sp>
      <p:sp>
        <p:nvSpPr>
          <p:cNvPr id="24" name="文字版面配置區 2">
            <a:extLst>
              <a:ext uri="{FF2B5EF4-FFF2-40B4-BE49-F238E27FC236}">
                <a16:creationId xmlns:a16="http://schemas.microsoft.com/office/drawing/2014/main" id="{E767B9DE-7410-43CC-90CF-52D67EF03D48}"/>
              </a:ext>
            </a:extLst>
          </p:cNvPr>
          <p:cNvSpPr>
            <a:spLocks noGrp="1"/>
          </p:cNvSpPr>
          <p:nvPr>
            <p:ph type="body" idx="19"/>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8" name="文字版面配置區 2">
            <a:extLst>
              <a:ext uri="{FF2B5EF4-FFF2-40B4-BE49-F238E27FC236}">
                <a16:creationId xmlns:a16="http://schemas.microsoft.com/office/drawing/2014/main" id="{103678F5-B025-46E2-BD45-E77861487165}"/>
              </a:ext>
            </a:extLst>
          </p:cNvPr>
          <p:cNvSpPr>
            <a:spLocks noGrp="1"/>
          </p:cNvSpPr>
          <p:nvPr>
            <p:ph type="body" idx="23"/>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9" name="圖片版面配置區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5" name="文字版面配置區 2">
            <a:extLst>
              <a:ext uri="{FF2B5EF4-FFF2-40B4-BE49-F238E27FC236}">
                <a16:creationId xmlns:a16="http://schemas.microsoft.com/office/drawing/2014/main" id="{E13DFE1F-4534-4828-990E-B052F51FC65C}"/>
              </a:ext>
            </a:extLst>
          </p:cNvPr>
          <p:cNvSpPr>
            <a:spLocks noGrp="1"/>
          </p:cNvSpPr>
          <p:nvPr>
            <p:ph type="body" idx="20"/>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9" name="文字版面配置區 2">
            <a:extLst>
              <a:ext uri="{FF2B5EF4-FFF2-40B4-BE49-F238E27FC236}">
                <a16:creationId xmlns:a16="http://schemas.microsoft.com/office/drawing/2014/main" id="{7E3F385B-4DD9-4F3C-A02B-179B9FA61292}"/>
              </a:ext>
            </a:extLst>
          </p:cNvPr>
          <p:cNvSpPr>
            <a:spLocks noGrp="1"/>
          </p:cNvSpPr>
          <p:nvPr>
            <p:ph type="body" idx="24"/>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cxnSp>
        <p:nvCxnSpPr>
          <p:cNvPr id="10" name="直線接點​​(S)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S)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團隊投影片 8 人員">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1" name="圖片版面配置區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6" name="文字版面配置區 2">
            <a:extLst>
              <a:ext uri="{FF2B5EF4-FFF2-40B4-BE49-F238E27FC236}">
                <a16:creationId xmlns:a16="http://schemas.microsoft.com/office/drawing/2014/main" id="{A02C0876-23F7-41FA-9AC9-721097D1A3CD}"/>
              </a:ext>
            </a:extLst>
          </p:cNvPr>
          <p:cNvSpPr>
            <a:spLocks noGrp="1"/>
          </p:cNvSpPr>
          <p:nvPr>
            <p:ph type="body" idx="2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7" name="圖片版面配置區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文字版面配置區 2">
            <a:extLst>
              <a:ext uri="{FF2B5EF4-FFF2-40B4-BE49-F238E27FC236}">
                <a16:creationId xmlns:a16="http://schemas.microsoft.com/office/drawing/2014/main" id="{572D0301-10F1-41B4-BEF8-C53FA4D66214}"/>
              </a:ext>
            </a:extLst>
          </p:cNvPr>
          <p:cNvSpPr>
            <a:spLocks noGrp="1"/>
          </p:cNvSpPr>
          <p:nvPr>
            <p:ph type="body" idx="18"/>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7" name="文字版面配置區 2">
            <a:extLst>
              <a:ext uri="{FF2B5EF4-FFF2-40B4-BE49-F238E27FC236}">
                <a16:creationId xmlns:a16="http://schemas.microsoft.com/office/drawing/2014/main" id="{7ADEB263-F204-4A78-A5E0-7361EFE0B921}"/>
              </a:ext>
            </a:extLst>
          </p:cNvPr>
          <p:cNvSpPr>
            <a:spLocks noGrp="1"/>
          </p:cNvSpPr>
          <p:nvPr>
            <p:ph type="body" idx="22"/>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8" name="圖片版面配置區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900">
                <a:solidFill>
                  <a:schemeClr val="bg1"/>
                </a:solidFill>
              </a:defRPr>
            </a:lvl2pPr>
          </a:lstStyle>
          <a:p>
            <a:pPr lvl="0" rtl="0"/>
            <a:r>
              <a:rPr lang="zh-TW" altLang="en-US" noProof="0"/>
              <a:t>按一下圖示以新增圖片</a:t>
            </a:r>
          </a:p>
        </p:txBody>
      </p:sp>
      <p:sp>
        <p:nvSpPr>
          <p:cNvPr id="24" name="文字版面配置區 2">
            <a:extLst>
              <a:ext uri="{FF2B5EF4-FFF2-40B4-BE49-F238E27FC236}">
                <a16:creationId xmlns:a16="http://schemas.microsoft.com/office/drawing/2014/main" id="{E767B9DE-7410-43CC-90CF-52D67EF03D48}"/>
              </a:ext>
            </a:extLst>
          </p:cNvPr>
          <p:cNvSpPr>
            <a:spLocks noGrp="1"/>
          </p:cNvSpPr>
          <p:nvPr>
            <p:ph type="body" idx="19"/>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8" name="文字版面配置區 2">
            <a:extLst>
              <a:ext uri="{FF2B5EF4-FFF2-40B4-BE49-F238E27FC236}">
                <a16:creationId xmlns:a16="http://schemas.microsoft.com/office/drawing/2014/main" id="{103678F5-B025-46E2-BD45-E77861487165}"/>
              </a:ext>
            </a:extLst>
          </p:cNvPr>
          <p:cNvSpPr>
            <a:spLocks noGrp="1"/>
          </p:cNvSpPr>
          <p:nvPr>
            <p:ph type="body" idx="23"/>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9" name="圖片版面配置區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5" name="文字版面配置區 2">
            <a:extLst>
              <a:ext uri="{FF2B5EF4-FFF2-40B4-BE49-F238E27FC236}">
                <a16:creationId xmlns:a16="http://schemas.microsoft.com/office/drawing/2014/main" id="{E13DFE1F-4534-4828-990E-B052F51FC65C}"/>
              </a:ext>
            </a:extLst>
          </p:cNvPr>
          <p:cNvSpPr>
            <a:spLocks noGrp="1"/>
          </p:cNvSpPr>
          <p:nvPr>
            <p:ph type="body" idx="20"/>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9" name="文字版面配置區 2">
            <a:extLst>
              <a:ext uri="{FF2B5EF4-FFF2-40B4-BE49-F238E27FC236}">
                <a16:creationId xmlns:a16="http://schemas.microsoft.com/office/drawing/2014/main" id="{7E3F385B-4DD9-4F3C-A02B-179B9FA61292}"/>
              </a:ext>
            </a:extLst>
          </p:cNvPr>
          <p:cNvSpPr>
            <a:spLocks noGrp="1"/>
          </p:cNvSpPr>
          <p:nvPr>
            <p:ph type="body" idx="24"/>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55" name="圖片版面配置區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54" name="文字版面配置區 2">
            <a:extLst>
              <a:ext uri="{FF2B5EF4-FFF2-40B4-BE49-F238E27FC236}">
                <a16:creationId xmlns:a16="http://schemas.microsoft.com/office/drawing/2014/main" id="{22930C5B-603C-494E-A467-8B394D01D406}"/>
              </a:ext>
            </a:extLst>
          </p:cNvPr>
          <p:cNvSpPr>
            <a:spLocks noGrp="1"/>
          </p:cNvSpPr>
          <p:nvPr>
            <p:ph type="body" idx="25"/>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2" name="文字版面配置區 2">
            <a:extLst>
              <a:ext uri="{FF2B5EF4-FFF2-40B4-BE49-F238E27FC236}">
                <a16:creationId xmlns:a16="http://schemas.microsoft.com/office/drawing/2014/main" id="{540C455F-A23B-493F-B95E-AB485D91DA6A}"/>
              </a:ext>
            </a:extLst>
          </p:cNvPr>
          <p:cNvSpPr>
            <a:spLocks noGrp="1"/>
          </p:cNvSpPr>
          <p:nvPr>
            <p:ph type="body" idx="33"/>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56" name="圖片版面配置區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59" name="文字版面配置區 2">
            <a:extLst>
              <a:ext uri="{FF2B5EF4-FFF2-40B4-BE49-F238E27FC236}">
                <a16:creationId xmlns:a16="http://schemas.microsoft.com/office/drawing/2014/main" id="{6D1C374C-DAF7-40EF-B279-4EC7A2AFE6A2}"/>
              </a:ext>
            </a:extLst>
          </p:cNvPr>
          <p:cNvSpPr>
            <a:spLocks noGrp="1"/>
          </p:cNvSpPr>
          <p:nvPr>
            <p:ph type="body" idx="30"/>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3" name="文字版面配置區 2">
            <a:extLst>
              <a:ext uri="{FF2B5EF4-FFF2-40B4-BE49-F238E27FC236}">
                <a16:creationId xmlns:a16="http://schemas.microsoft.com/office/drawing/2014/main" id="{421FF438-E4E8-4643-BCB3-4A1C12429042}"/>
              </a:ext>
            </a:extLst>
          </p:cNvPr>
          <p:cNvSpPr>
            <a:spLocks noGrp="1"/>
          </p:cNvSpPr>
          <p:nvPr>
            <p:ph type="body" idx="34"/>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57" name="圖片版面配置區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00000"/>
              </a:lnSpc>
              <a:buNone/>
              <a:defRPr sz="900">
                <a:solidFill>
                  <a:schemeClr val="bg1"/>
                </a:solidFill>
              </a:defRPr>
            </a:lvl2pPr>
          </a:lstStyle>
          <a:p>
            <a:pPr lvl="0" rtl="0"/>
            <a:r>
              <a:rPr lang="zh-TW" altLang="en-US" noProof="0"/>
              <a:t>按一下圖示以新增圖片</a:t>
            </a:r>
          </a:p>
        </p:txBody>
      </p:sp>
      <p:sp>
        <p:nvSpPr>
          <p:cNvPr id="60" name="文字版面配置區 2">
            <a:extLst>
              <a:ext uri="{FF2B5EF4-FFF2-40B4-BE49-F238E27FC236}">
                <a16:creationId xmlns:a16="http://schemas.microsoft.com/office/drawing/2014/main" id="{D4FEDD19-A7BA-45BB-93A0-F1E896C9F26D}"/>
              </a:ext>
            </a:extLst>
          </p:cNvPr>
          <p:cNvSpPr>
            <a:spLocks noGrp="1"/>
          </p:cNvSpPr>
          <p:nvPr>
            <p:ph type="body" idx="3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4" name="文字版面配置區 2">
            <a:extLst>
              <a:ext uri="{FF2B5EF4-FFF2-40B4-BE49-F238E27FC236}">
                <a16:creationId xmlns:a16="http://schemas.microsoft.com/office/drawing/2014/main" id="{A12F0175-7AEE-46B1-9590-D4A427680DC7}"/>
              </a:ext>
            </a:extLst>
          </p:cNvPr>
          <p:cNvSpPr>
            <a:spLocks noGrp="1"/>
          </p:cNvSpPr>
          <p:nvPr>
            <p:ph type="body" idx="35"/>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58" name="圖片版面配置區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61" name="文字版面配置區 2">
            <a:extLst>
              <a:ext uri="{FF2B5EF4-FFF2-40B4-BE49-F238E27FC236}">
                <a16:creationId xmlns:a16="http://schemas.microsoft.com/office/drawing/2014/main" id="{5026D39F-46AB-4680-9A52-F367344A3531}"/>
              </a:ext>
            </a:extLst>
          </p:cNvPr>
          <p:cNvSpPr>
            <a:spLocks noGrp="1"/>
          </p:cNvSpPr>
          <p:nvPr>
            <p:ph type="body" idx="32"/>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5" name="文字版面配置區 2">
            <a:extLst>
              <a:ext uri="{FF2B5EF4-FFF2-40B4-BE49-F238E27FC236}">
                <a16:creationId xmlns:a16="http://schemas.microsoft.com/office/drawing/2014/main" id="{04E11FE2-6320-4E8C-A5B3-8104AF329ADA}"/>
              </a:ext>
            </a:extLst>
          </p:cNvPr>
          <p:cNvSpPr>
            <a:spLocks noGrp="1"/>
          </p:cNvSpPr>
          <p:nvPr>
            <p:ph type="body" idx="36"/>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pic>
        <p:nvPicPr>
          <p:cNvPr id="13" name="圖形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圖形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基金">
    <p:bg>
      <p:bgPr>
        <a:solidFill>
          <a:schemeClr val="bg1"/>
        </a:solidFill>
        <a:effectLst/>
      </p:bgPr>
    </p:bg>
    <p:spTree>
      <p:nvGrpSpPr>
        <p:cNvPr id="1" name=""/>
        <p:cNvGrpSpPr/>
        <p:nvPr/>
      </p:nvGrpSpPr>
      <p:grpSpPr>
        <a:xfrm>
          <a:off x="0" y="0"/>
          <a:ext cx="0" cy="0"/>
          <a:chOff x="0" y="0"/>
          <a:chExt cx="0" cy="0"/>
        </a:xfrm>
      </p:grpSpPr>
      <p:cxnSp>
        <p:nvCxnSpPr>
          <p:cNvPr id="16" name="直線接點​​(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1" name="內容版面配置區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atin typeface="Microsoft JhengHei UI" panose="020B0604030504040204" pitchFamily="34" charset="-120"/>
                <a:ea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TW" altLang="en-US" noProof="0"/>
              <a:t>按一下以新增內容</a:t>
            </a:r>
          </a:p>
        </p:txBody>
      </p:sp>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17" name="文字版面配置區 2">
            <a:extLst>
              <a:ext uri="{FF2B5EF4-FFF2-40B4-BE49-F238E27FC236}">
                <a16:creationId xmlns:a16="http://schemas.microsoft.com/office/drawing/2014/main" id="{E43D2F47-FAF2-42C2-967D-251DD4B940D7}"/>
              </a:ext>
            </a:extLst>
          </p:cNvPr>
          <p:cNvSpPr>
            <a:spLocks noGrp="1"/>
          </p:cNvSpPr>
          <p:nvPr>
            <p:ph type="body" idx="17"/>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版面配置區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TW" altLang="en-US" noProof="0"/>
              <a:t>按一下以編輯母片文字樣式</a:t>
            </a:r>
          </a:p>
        </p:txBody>
      </p:sp>
      <p:sp>
        <p:nvSpPr>
          <p:cNvPr id="24" name="內容版面配置區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atin typeface="Microsoft JhengHei UI" panose="020B0604030504040204" pitchFamily="34" charset="-120"/>
                <a:ea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TW" altLang="en-US" noProof="0"/>
              <a:t>按一下以新增內容</a:t>
            </a:r>
          </a:p>
        </p:txBody>
      </p:sp>
      <p:sp>
        <p:nvSpPr>
          <p:cNvPr id="5" name="文字版面配置區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18" name="文字版面配置區 4">
            <a:extLst>
              <a:ext uri="{FF2B5EF4-FFF2-40B4-BE49-F238E27FC236}">
                <a16:creationId xmlns:a16="http://schemas.microsoft.com/office/drawing/2014/main" id="{3322C250-87FC-4F14-A42C-FFDA120D0D64}"/>
              </a:ext>
            </a:extLst>
          </p:cNvPr>
          <p:cNvSpPr>
            <a:spLocks noGrp="1"/>
          </p:cNvSpPr>
          <p:nvPr>
            <p:ph type="body" sz="quarter" idx="18"/>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6" name="內容版面配置區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TW" altLang="en-US" noProof="0"/>
              <a:t>按一下以編輯母片文字樣式</a:t>
            </a:r>
          </a:p>
        </p:txBody>
      </p:sp>
      <p:sp>
        <p:nvSpPr>
          <p:cNvPr id="25" name="內容版面配置區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atin typeface="Microsoft JhengHei UI" panose="020B0604030504040204" pitchFamily="34" charset="-120"/>
                <a:ea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TW" altLang="en-US" noProof="0"/>
              <a:t>按一下以新增內容</a:t>
            </a:r>
          </a:p>
        </p:txBody>
      </p:sp>
      <p:sp>
        <p:nvSpPr>
          <p:cNvPr id="21" name="文字版面配置區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19" name="文字版面配置區 2">
            <a:extLst>
              <a:ext uri="{FF2B5EF4-FFF2-40B4-BE49-F238E27FC236}">
                <a16:creationId xmlns:a16="http://schemas.microsoft.com/office/drawing/2014/main" id="{D3C675D6-83FA-4036-B516-098EDCAF2506}"/>
              </a:ext>
            </a:extLst>
          </p:cNvPr>
          <p:cNvSpPr>
            <a:spLocks noGrp="1"/>
          </p:cNvSpPr>
          <p:nvPr>
            <p:ph type="body" idx="19"/>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2" name="內容版面配置區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TW" altLang="en-US" noProof="0"/>
              <a:t>按一下以編輯母片文字樣式</a:t>
            </a:r>
          </a:p>
        </p:txBody>
      </p:sp>
      <p:sp>
        <p:nvSpPr>
          <p:cNvPr id="26" name="內容版面配置區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atin typeface="Microsoft JhengHei UI" panose="020B0604030504040204" pitchFamily="34" charset="-120"/>
                <a:ea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TW" altLang="en-US" noProof="0"/>
              <a:t>按一下以新增內容</a:t>
            </a:r>
          </a:p>
        </p:txBody>
      </p:sp>
      <p:sp>
        <p:nvSpPr>
          <p:cNvPr id="14" name="文字版面配置區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TW" noProof="0"/>
              <a:t>#</a:t>
            </a:r>
          </a:p>
        </p:txBody>
      </p:sp>
      <p:sp>
        <p:nvSpPr>
          <p:cNvPr id="23" name="文字版面配置區 2">
            <a:extLst>
              <a:ext uri="{FF2B5EF4-FFF2-40B4-BE49-F238E27FC236}">
                <a16:creationId xmlns:a16="http://schemas.microsoft.com/office/drawing/2014/main" id="{B6439AAC-8A96-4015-8A87-ED8DF7027B60}"/>
              </a:ext>
            </a:extLst>
          </p:cNvPr>
          <p:cNvSpPr>
            <a:spLocks noGrp="1"/>
          </p:cNvSpPr>
          <p:nvPr>
            <p:ph type="body" idx="20"/>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5" name="內容版面配置區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TW" altLang="en-US" noProof="0"/>
              <a:t>按一下以編輯母片文字樣式</a:t>
            </a:r>
          </a:p>
        </p:txBody>
      </p: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A3821F-4537-4AE7-8829-C2E3AE60F6E1}"/>
              </a:ext>
            </a:extLst>
          </p:cNvPr>
          <p:cNvSpPr>
            <a:spLocks noGrp="1"/>
          </p:cNvSpPr>
          <p:nvPr>
            <p:ph type="title"/>
          </p:nvPr>
        </p:nvSpPr>
        <p:spPr>
          <a:xfrm>
            <a:off x="5476875" y="1671639"/>
            <a:ext cx="5111750" cy="1204912"/>
          </a:xfrm>
        </p:spPr>
        <p:txBody>
          <a:bodyPr rtlCol="0" anchor="b">
            <a:normAutofit/>
          </a:bodyPr>
          <a:lstStyle>
            <a:lvl1pPr>
              <a:defRPr lang="en-US" sz="28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3" name="文字版面配置區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cxnSp>
        <p:nvCxnSpPr>
          <p:cNvPr id="23" name="直線接點​​(S)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S)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日期版面配置區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22" name="頁尾版面配置區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24" name="投影片編號版面配置區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議程">
    <p:bg>
      <p:bgPr>
        <a:solidFill>
          <a:schemeClr val="tx1"/>
        </a:solidFill>
        <a:effectLst/>
      </p:bgPr>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標題 1">
            <a:extLst>
              <a:ext uri="{FF2B5EF4-FFF2-40B4-BE49-F238E27FC236}">
                <a16:creationId xmlns:a16="http://schemas.microsoft.com/office/drawing/2014/main" id="{3F0A9B92-C2D0-466A-A680-A35832C452B3}"/>
              </a:ext>
            </a:extLst>
          </p:cNvPr>
          <p:cNvSpPr>
            <a:spLocks noGrp="1"/>
          </p:cNvSpPr>
          <p:nvPr>
            <p:ph type="title"/>
          </p:nvPr>
        </p:nvSpPr>
        <p:spPr>
          <a:xfrm>
            <a:off x="1333499" y="1020445"/>
            <a:ext cx="3171825" cy="1325563"/>
          </a:xfrm>
        </p:spPr>
        <p:txBody>
          <a:bodyPr rtlCol="0" anchor="b">
            <a:normAutofit/>
          </a:bodyPr>
          <a:lstStyle>
            <a:lvl1pPr>
              <a:defRPr sz="2800" spc="150" baseline="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版面配置區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latin typeface="Microsoft JhengHei UI" panose="020B0604030504040204" pitchFamily="34" charset="-120"/>
                <a:ea typeface="Microsoft JhengHei UI" panose="020B0604030504040204" pitchFamily="34" charset="-120"/>
              </a:defRPr>
            </a:lvl1pPr>
            <a:lvl2pPr marL="457200" indent="0">
              <a:lnSpc>
                <a:spcPct val="120000"/>
              </a:lnSpc>
              <a:spcBef>
                <a:spcPts val="1000"/>
              </a:spcBef>
              <a:buNone/>
              <a:defRPr sz="1400" baseline="0">
                <a:solidFill>
                  <a:schemeClr val="bg1"/>
                </a:solidFill>
                <a:latin typeface="Microsoft JhengHei UI" panose="020B0604030504040204" pitchFamily="34" charset="-120"/>
                <a:ea typeface="Microsoft JhengHei UI" panose="020B0604030504040204" pitchFamily="34" charset="-120"/>
              </a:defRPr>
            </a:lvl2pPr>
            <a:lvl3pPr marL="914400" indent="0">
              <a:lnSpc>
                <a:spcPct val="120000"/>
              </a:lnSpc>
              <a:spcBef>
                <a:spcPts val="1000"/>
              </a:spcBef>
              <a:buNone/>
              <a:defRPr sz="1400" baseline="0">
                <a:solidFill>
                  <a:schemeClr val="bg1"/>
                </a:solidFill>
                <a:latin typeface="Microsoft JhengHei UI" panose="020B0604030504040204" pitchFamily="34" charset="-120"/>
                <a:ea typeface="Microsoft JhengHei UI" panose="020B0604030504040204" pitchFamily="34" charset="-120"/>
              </a:defRPr>
            </a:lvl3pPr>
            <a:lvl4pPr marL="1371600" indent="0">
              <a:lnSpc>
                <a:spcPct val="120000"/>
              </a:lnSpc>
              <a:spcBef>
                <a:spcPts val="1000"/>
              </a:spcBef>
              <a:buNone/>
              <a:defRPr sz="1400" baseline="0">
                <a:solidFill>
                  <a:schemeClr val="bg1"/>
                </a:solidFill>
                <a:latin typeface="Microsoft JhengHei UI" panose="020B0604030504040204" pitchFamily="34" charset="-120"/>
                <a:ea typeface="Microsoft JhengHei UI" panose="020B0604030504040204" pitchFamily="34" charset="-120"/>
              </a:defRPr>
            </a:lvl4pPr>
            <a:lvl5pPr marL="1828800" indent="0">
              <a:lnSpc>
                <a:spcPct val="120000"/>
              </a:lnSpc>
              <a:spcBef>
                <a:spcPts val="1000"/>
              </a:spcBef>
              <a:buNone/>
              <a:defRPr sz="1400" baseline="0">
                <a:solidFill>
                  <a:schemeClr val="bg1"/>
                </a:solidFill>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5" name="頁尾版面配置區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6" name="投影片編號版面配置區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結語">
    <p:bg>
      <p:bgPr>
        <a:solidFill>
          <a:schemeClr val="tx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B3628-62D7-4A6D-A79F-34DE91DBA31E}"/>
              </a:ext>
            </a:extLst>
          </p:cNvPr>
          <p:cNvSpPr>
            <a:spLocks noGrp="1"/>
          </p:cNvSpPr>
          <p:nvPr>
            <p:ph type="ctrTitle"/>
          </p:nvPr>
        </p:nvSpPr>
        <p:spPr>
          <a:xfrm>
            <a:off x="4267200" y="1615736"/>
            <a:ext cx="4179570" cy="1524735"/>
          </a:xfrm>
        </p:spPr>
        <p:txBody>
          <a:bodyPr rtlCol="0" anchor="b">
            <a:noAutofit/>
          </a:bodyPr>
          <a:lstStyle>
            <a:lvl1pPr algn="l">
              <a:defRPr sz="3200" spc="150" baseline="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pic>
        <p:nvPicPr>
          <p:cNvPr id="6" name="圖形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期版面配置區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10" name="頁尾版面配置區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11" name="投影片編號版面配置區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時間表">
    <p:spTree>
      <p:nvGrpSpPr>
        <p:cNvPr id="1" name=""/>
        <p:cNvGrpSpPr/>
        <p:nvPr/>
      </p:nvGrpSpPr>
      <p:grpSpPr>
        <a:xfrm>
          <a:off x="0" y="0"/>
          <a:ext cx="0" cy="0"/>
          <a:chOff x="0" y="0"/>
          <a:chExt cx="0" cy="0"/>
        </a:xfrm>
      </p:grpSpPr>
      <p:sp>
        <p:nvSpPr>
          <p:cNvPr id="12" name="圖形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TW" altLang="en-US" noProof="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按一下以編輯標題</a:t>
            </a:r>
          </a:p>
        </p:txBody>
      </p:sp>
      <p:sp>
        <p:nvSpPr>
          <p:cNvPr id="16" name="文字版面配置區 15">
            <a:extLst>
              <a:ext uri="{FF2B5EF4-FFF2-40B4-BE49-F238E27FC236}">
                <a16:creationId xmlns:a16="http://schemas.microsoft.com/office/drawing/2014/main" id="{3BABF6CA-407C-4BF0-8234-1321A676E756}"/>
              </a:ext>
            </a:extLst>
          </p:cNvPr>
          <p:cNvSpPr>
            <a:spLocks noGrp="1"/>
          </p:cNvSpPr>
          <p:nvPr>
            <p:ph type="body" sz="quarter" idx="13"/>
          </p:nvPr>
        </p:nvSpPr>
        <p:spPr>
          <a:xfrm>
            <a:off x="148318" y="1481138"/>
            <a:ext cx="2141764" cy="514350"/>
          </a:xfrm>
        </p:spPr>
        <p:txBody>
          <a:bodyPr rtlCol="0" anchor="ctr">
            <a:noAutofit/>
          </a:bodyPr>
          <a:lstStyle>
            <a:lvl1pPr marL="0" indent="0" algn="r">
              <a:buNone/>
              <a:defRPr sz="1600" cap="all" spc="1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17" name="文字版面配置區 15">
            <a:extLst>
              <a:ext uri="{FF2B5EF4-FFF2-40B4-BE49-F238E27FC236}">
                <a16:creationId xmlns:a16="http://schemas.microsoft.com/office/drawing/2014/main" id="{76D8129B-5B68-421C-968C-3663C86EFC7C}"/>
              </a:ext>
            </a:extLst>
          </p:cNvPr>
          <p:cNvSpPr>
            <a:spLocks noGrp="1"/>
          </p:cNvSpPr>
          <p:nvPr>
            <p:ph type="body" sz="quarter" idx="14"/>
          </p:nvPr>
        </p:nvSpPr>
        <p:spPr>
          <a:xfrm>
            <a:off x="714375" y="2557463"/>
            <a:ext cx="2141764" cy="514350"/>
          </a:xfrm>
        </p:spPr>
        <p:txBody>
          <a:bodyPr rtlCol="0" anchor="ctr">
            <a:noAutofit/>
          </a:bodyPr>
          <a:lstStyle>
            <a:lvl1pPr marL="0" indent="0" algn="r">
              <a:buNone/>
              <a:defRPr sz="1600" cap="all" spc="1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18" name="文字版面配置區 15">
            <a:extLst>
              <a:ext uri="{FF2B5EF4-FFF2-40B4-BE49-F238E27FC236}">
                <a16:creationId xmlns:a16="http://schemas.microsoft.com/office/drawing/2014/main" id="{6C741DCA-8EBD-44F5-9D38-E938A628ADCD}"/>
              </a:ext>
            </a:extLst>
          </p:cNvPr>
          <p:cNvSpPr>
            <a:spLocks noGrp="1"/>
          </p:cNvSpPr>
          <p:nvPr>
            <p:ph type="body" sz="quarter" idx="15"/>
          </p:nvPr>
        </p:nvSpPr>
        <p:spPr>
          <a:xfrm>
            <a:off x="1320800" y="3633788"/>
            <a:ext cx="2141764" cy="514350"/>
          </a:xfrm>
        </p:spPr>
        <p:txBody>
          <a:bodyPr rtlCol="0" anchor="ctr">
            <a:noAutofit/>
          </a:bodyPr>
          <a:lstStyle>
            <a:lvl1pPr marL="0" indent="0" algn="r">
              <a:buNone/>
              <a:defRPr sz="1600" cap="all" spc="1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19" name="文字版面配置區 15">
            <a:extLst>
              <a:ext uri="{FF2B5EF4-FFF2-40B4-BE49-F238E27FC236}">
                <a16:creationId xmlns:a16="http://schemas.microsoft.com/office/drawing/2014/main" id="{5C43C6B1-A1BD-4A90-8B4B-F361C1BEDD26}"/>
              </a:ext>
            </a:extLst>
          </p:cNvPr>
          <p:cNvSpPr>
            <a:spLocks noGrp="1"/>
          </p:cNvSpPr>
          <p:nvPr>
            <p:ph type="body" sz="quarter" idx="16"/>
          </p:nvPr>
        </p:nvSpPr>
        <p:spPr>
          <a:xfrm>
            <a:off x="1905000" y="4710114"/>
            <a:ext cx="2141764" cy="514350"/>
          </a:xfrm>
        </p:spPr>
        <p:txBody>
          <a:bodyPr rtlCol="0" anchor="ctr">
            <a:noAutofit/>
          </a:bodyPr>
          <a:lstStyle>
            <a:lvl1pPr marL="0" indent="0" algn="r">
              <a:buNone/>
              <a:defRPr sz="1600" cap="all" spc="1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34" name="文字版面配置區 15">
            <a:extLst>
              <a:ext uri="{FF2B5EF4-FFF2-40B4-BE49-F238E27FC236}">
                <a16:creationId xmlns:a16="http://schemas.microsoft.com/office/drawing/2014/main" id="{0C66E1BD-33F0-4B94-BF94-CD4698F85C3D}"/>
              </a:ext>
            </a:extLst>
          </p:cNvPr>
          <p:cNvSpPr>
            <a:spLocks noGrp="1"/>
          </p:cNvSpPr>
          <p:nvPr>
            <p:ph type="body" sz="quarter" idx="17"/>
          </p:nvPr>
        </p:nvSpPr>
        <p:spPr>
          <a:xfrm>
            <a:off x="4401535" y="1594478"/>
            <a:ext cx="5539095" cy="1010842"/>
          </a:xfrm>
        </p:spPr>
        <p:txBody>
          <a:bodyPr rtlCol="0" anchor="t">
            <a:normAutofit/>
          </a:bodyPr>
          <a:lstStyle>
            <a:lvl1pPr marL="0" indent="0" algn="l">
              <a:lnSpc>
                <a:spcPct val="100000"/>
              </a:lnSpc>
              <a:buNone/>
              <a:defRPr sz="1400" spc="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35" name="文字版面配置區 15">
            <a:extLst>
              <a:ext uri="{FF2B5EF4-FFF2-40B4-BE49-F238E27FC236}">
                <a16:creationId xmlns:a16="http://schemas.microsoft.com/office/drawing/2014/main" id="{2D4661B1-6559-407A-9AEC-A46A0570AE8F}"/>
              </a:ext>
            </a:extLst>
          </p:cNvPr>
          <p:cNvSpPr>
            <a:spLocks noGrp="1"/>
          </p:cNvSpPr>
          <p:nvPr>
            <p:ph type="body" sz="quarter" idx="18"/>
          </p:nvPr>
        </p:nvSpPr>
        <p:spPr>
          <a:xfrm>
            <a:off x="4986028" y="2673328"/>
            <a:ext cx="5539095" cy="1010842"/>
          </a:xfrm>
        </p:spPr>
        <p:txBody>
          <a:bodyPr rtlCol="0" anchor="t">
            <a:normAutofit/>
          </a:bodyPr>
          <a:lstStyle>
            <a:lvl1pPr marL="0" indent="0" algn="l">
              <a:lnSpc>
                <a:spcPct val="100000"/>
              </a:lnSpc>
              <a:buNone/>
              <a:defRPr sz="1400" spc="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36" name="文字版面配置區 15">
            <a:extLst>
              <a:ext uri="{FF2B5EF4-FFF2-40B4-BE49-F238E27FC236}">
                <a16:creationId xmlns:a16="http://schemas.microsoft.com/office/drawing/2014/main" id="{DCC983F7-6A25-42C0-811C-EA32138C5B80}"/>
              </a:ext>
            </a:extLst>
          </p:cNvPr>
          <p:cNvSpPr>
            <a:spLocks noGrp="1"/>
          </p:cNvSpPr>
          <p:nvPr>
            <p:ph type="body" sz="quarter" idx="19"/>
          </p:nvPr>
        </p:nvSpPr>
        <p:spPr>
          <a:xfrm>
            <a:off x="5576937" y="3755394"/>
            <a:ext cx="5539095" cy="1010842"/>
          </a:xfrm>
        </p:spPr>
        <p:txBody>
          <a:bodyPr rtlCol="0" anchor="t">
            <a:normAutofit/>
          </a:bodyPr>
          <a:lstStyle>
            <a:lvl1pPr marL="0" indent="0" algn="l">
              <a:lnSpc>
                <a:spcPct val="100000"/>
              </a:lnSpc>
              <a:buNone/>
              <a:defRPr sz="1400" spc="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sp>
        <p:nvSpPr>
          <p:cNvPr id="37" name="文字版面配置區 15">
            <a:extLst>
              <a:ext uri="{FF2B5EF4-FFF2-40B4-BE49-F238E27FC236}">
                <a16:creationId xmlns:a16="http://schemas.microsoft.com/office/drawing/2014/main" id="{E83DA0EB-27DD-416A-8DA5-4AFDC8587E5C}"/>
              </a:ext>
            </a:extLst>
          </p:cNvPr>
          <p:cNvSpPr>
            <a:spLocks noGrp="1"/>
          </p:cNvSpPr>
          <p:nvPr>
            <p:ph type="body" sz="quarter" idx="20"/>
          </p:nvPr>
        </p:nvSpPr>
        <p:spPr>
          <a:xfrm>
            <a:off x="6175279" y="4824430"/>
            <a:ext cx="5539095" cy="1010842"/>
          </a:xfrm>
        </p:spPr>
        <p:txBody>
          <a:bodyPr rtlCol="0" anchor="t">
            <a:normAutofit/>
          </a:bodyPr>
          <a:lstStyle>
            <a:lvl1pPr marL="0" indent="0" algn="l">
              <a:lnSpc>
                <a:spcPct val="100000"/>
              </a:lnSpc>
              <a:buNone/>
              <a:defRPr sz="1400" spc="50" baseline="0">
                <a:latin typeface="Microsoft JhengHei UI" panose="020B0604030504040204" pitchFamily="34" charset="-120"/>
                <a:ea typeface="Microsoft JhengHei UI" panose="020B0604030504040204" pitchFamily="34" charset="-120"/>
              </a:defRPr>
            </a:lvl1pPr>
          </a:lstStyle>
          <a:p>
            <a:pPr lvl="0" rtl="0"/>
            <a:r>
              <a:rPr lang="zh-TW" altLang="en-US" noProof="0"/>
              <a:t>按一下以編輯母片文字樣式</a:t>
            </a:r>
          </a:p>
        </p:txBody>
      </p:sp>
      <p:cxnSp>
        <p:nvCxnSpPr>
          <p:cNvPr id="3" name="直線接點​​(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直線接點​​(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直線接點​​(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直線接點​​(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日期版面配置區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6" name="頁尾版面配置區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pPr algn="l"/>
            <a:r>
              <a:rPr lang="zh-TW" altLang="en-US" noProof="0"/>
              <a:t>募資簡報</a:t>
            </a:r>
          </a:p>
        </p:txBody>
      </p:sp>
      <p:sp>
        <p:nvSpPr>
          <p:cNvPr id="7" name="投影片編號版面配置區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內容 2 欄位">
    <p:bg>
      <p:bgPr>
        <a:solidFill>
          <a:schemeClr val="tx1"/>
        </a:solidFill>
        <a:effectLst/>
      </p:bgPr>
    </p:bg>
    <p:spTree>
      <p:nvGrpSpPr>
        <p:cNvPr id="1" name=""/>
        <p:cNvGrpSpPr/>
        <p:nvPr/>
      </p:nvGrpSpPr>
      <p:grpSpPr>
        <a:xfrm>
          <a:off x="0" y="0"/>
          <a:ext cx="0" cy="0"/>
          <a:chOff x="0" y="0"/>
          <a:chExt cx="0" cy="0"/>
        </a:xfrm>
      </p:grpSpPr>
      <p:sp>
        <p:nvSpPr>
          <p:cNvPr id="14" name="標題 1">
            <a:extLst>
              <a:ext uri="{FF2B5EF4-FFF2-40B4-BE49-F238E27FC236}">
                <a16:creationId xmlns:a16="http://schemas.microsoft.com/office/drawing/2014/main" id="{42ACEF30-0520-40B3-A1F1-F3D2530563D6}"/>
              </a:ext>
            </a:extLst>
          </p:cNvPr>
          <p:cNvSpPr>
            <a:spLocks noGrp="1"/>
          </p:cNvSpPr>
          <p:nvPr>
            <p:ph type="title"/>
          </p:nvPr>
        </p:nvSpPr>
        <p:spPr>
          <a:xfrm>
            <a:off x="1885156" y="892177"/>
            <a:ext cx="8421688" cy="1325563"/>
          </a:xfrm>
        </p:spPr>
        <p:txBody>
          <a:bodyPr rtlCol="0">
            <a:normAutofit/>
          </a:bodyPr>
          <a:lstStyle>
            <a:lvl1pPr algn="ctr">
              <a:defRPr lang="en-US" sz="2800" kern="1200"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5" name="文字版面配置區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7" name="文字版面配置區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31" name="文字版面配置區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按一下以新增副標題</a:t>
            </a:r>
          </a:p>
        </p:txBody>
      </p:sp>
      <p:sp>
        <p:nvSpPr>
          <p:cNvPr id="32" name="文字版面配置區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33" name="文字版面配置區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按一下以新增副標題</a:t>
            </a:r>
          </a:p>
        </p:txBody>
      </p:sp>
      <p:sp>
        <p:nvSpPr>
          <p:cNvPr id="34" name="文字版面配置區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2" name="文字版面配置區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icrosoft JhengHei UI" panose="020B0604030504040204" pitchFamily="34" charset="-120"/>
                <a:ea typeface="Microsoft JhengHei UI" panose="020B0604030504040204" pitchFamily="34" charset="-120"/>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按一下以新增副標題</a:t>
            </a:r>
          </a:p>
        </p:txBody>
      </p:sp>
      <p:sp>
        <p:nvSpPr>
          <p:cNvPr id="13" name="文字版面配置區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3" name="日期版面配置區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4" name="頁尾版面配置區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5" name="投影片編號版面配置區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cxnSp>
        <p:nvCxnSpPr>
          <p:cNvPr id="2" name="直線接點​​(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S)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內容 3 欄位">
    <p:bg>
      <p:bgPr>
        <a:solidFill>
          <a:schemeClr val="bg1"/>
        </a:solidFill>
        <a:effectLst/>
      </p:bgPr>
    </p:bg>
    <p:spTree>
      <p:nvGrpSpPr>
        <p:cNvPr id="1" name=""/>
        <p:cNvGrpSpPr/>
        <p:nvPr/>
      </p:nvGrpSpPr>
      <p:grpSpPr>
        <a:xfrm>
          <a:off x="0" y="0"/>
          <a:ext cx="0" cy="0"/>
          <a:chOff x="0" y="0"/>
          <a:chExt cx="0" cy="0"/>
        </a:xfrm>
      </p:grpSpPr>
      <p:sp>
        <p:nvSpPr>
          <p:cNvPr id="14" name="標題 1">
            <a:extLst>
              <a:ext uri="{FF2B5EF4-FFF2-40B4-BE49-F238E27FC236}">
                <a16:creationId xmlns:a16="http://schemas.microsoft.com/office/drawing/2014/main" id="{42ACEF30-0520-40B3-A1F1-F3D2530563D6}"/>
              </a:ext>
            </a:extLst>
          </p:cNvPr>
          <p:cNvSpPr>
            <a:spLocks noGrp="1"/>
          </p:cNvSpPr>
          <p:nvPr>
            <p:ph type="title"/>
          </p:nvPr>
        </p:nvSpPr>
        <p:spPr>
          <a:xfrm>
            <a:off x="1508760" y="4156405"/>
            <a:ext cx="3139440" cy="1325563"/>
          </a:xfrm>
        </p:spPr>
        <p:txBody>
          <a:bodyPr rtlCol="0" anchor="b">
            <a:normAutofit/>
          </a:bodyPr>
          <a:lstStyle>
            <a:lvl1pPr algn="l">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15" name="文字版面配置區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7" name="文字版面配置區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6" name="文字版面配置區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8" name="文字版面配置區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9" name="文字版面配置區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20" name="文字版面配置區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23" name="文字版面配置區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24" name="文字版面配置區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3" name="日期版面配置區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4" name="頁尾版面配置區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5" name="投影片編號版面配置區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pic>
        <p:nvPicPr>
          <p:cNvPr id="2" name="圖形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簡介">
    <p:bg>
      <p:bgPr>
        <a:solidFill>
          <a:schemeClr val="accent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A3821F-4537-4AE7-8829-C2E3AE60F6E1}"/>
              </a:ext>
            </a:extLst>
          </p:cNvPr>
          <p:cNvSpPr>
            <a:spLocks noGrp="1"/>
          </p:cNvSpPr>
          <p:nvPr>
            <p:ph type="title"/>
          </p:nvPr>
        </p:nvSpPr>
        <p:spPr>
          <a:xfrm>
            <a:off x="1362075" y="1671639"/>
            <a:ext cx="5111750" cy="1204912"/>
          </a:xfrm>
        </p:spPr>
        <p:txBody>
          <a:bodyPr rtlCol="0" anchor="b">
            <a:normAutofit/>
          </a:bodyPr>
          <a:lstStyle>
            <a:lvl1pPr>
              <a:defRPr lang="en-US" sz="2800" kern="1200"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3" name="文字版面配置區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cxnSp>
        <p:nvCxnSpPr>
          <p:cNvPr id="14" name="直線接點​​(S)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S)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日期版面配置區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10" name="頁尾版面配置區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11" name="投影片編號版面配置區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節符號">
    <p:bg>
      <p:bgPr>
        <a:solidFill>
          <a:schemeClr val="tx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B3628-62D7-4A6D-A79F-34DE91DBA31E}"/>
              </a:ext>
            </a:extLst>
          </p:cNvPr>
          <p:cNvSpPr>
            <a:spLocks noGrp="1"/>
          </p:cNvSpPr>
          <p:nvPr>
            <p:ph type="ctrTitle"/>
          </p:nvPr>
        </p:nvSpPr>
        <p:spPr>
          <a:xfrm>
            <a:off x="6991350" y="2571235"/>
            <a:ext cx="4179570" cy="1715531"/>
          </a:xfrm>
        </p:spPr>
        <p:txBody>
          <a:bodyPr rtlCol="0" anchor="ctr">
            <a:noAutofit/>
          </a:bodyPr>
          <a:lstStyle>
            <a:lvl1pPr algn="l">
              <a:defRPr sz="3600" spc="150" baseline="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pic>
        <p:nvPicPr>
          <p:cNvPr id="5" name="圖形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述">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標題 1">
            <a:extLst>
              <a:ext uri="{FF2B5EF4-FFF2-40B4-BE49-F238E27FC236}">
                <a16:creationId xmlns:a16="http://schemas.microsoft.com/office/drawing/2014/main" id="{C2FF67A8-55FA-435D-A18C-96D63D22B53E}"/>
              </a:ext>
            </a:extLst>
          </p:cNvPr>
          <p:cNvSpPr>
            <a:spLocks noGrp="1"/>
          </p:cNvSpPr>
          <p:nvPr>
            <p:ph type="title"/>
          </p:nvPr>
        </p:nvSpPr>
        <p:spPr>
          <a:xfrm>
            <a:off x="5920169" y="1152771"/>
            <a:ext cx="5431971" cy="846301"/>
          </a:xfrm>
        </p:spPr>
        <p:txBody>
          <a:bodyPr rtlCol="0" anchor="t">
            <a:normAutofit/>
          </a:bodyPr>
          <a:lstStyle>
            <a:lvl1pPr>
              <a:defRPr lang="en-US" sz="28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cxnSp>
        <p:nvCxnSpPr>
          <p:cNvPr id="9" name="直線接點​​(S)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版面配置區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2" name="文字版面配置區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3" name="文字版面配置區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4" name="文字版面配置區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5" name="文字版面配置區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lvl="0" rtl="0"/>
            <a:r>
              <a:rPr lang="zh-TW" altLang="en-US" noProof="0"/>
              <a:t>按一下以新增副標題</a:t>
            </a:r>
          </a:p>
        </p:txBody>
      </p:sp>
      <p:sp>
        <p:nvSpPr>
          <p:cNvPr id="16" name="文字版面配置區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latin typeface="Microsoft JhengHei UI" panose="020B0604030504040204" pitchFamily="34" charset="-120"/>
                <a:ea typeface="Microsoft JhengHei UI" panose="020B0604030504040204" pitchFamily="34" charset="-120"/>
              </a:defRPr>
            </a:lvl1pPr>
          </a:lstStyle>
          <a:p>
            <a:pPr lvl="0" rtl="0"/>
            <a:r>
              <a:rPr lang="zh-TW" altLang="en-US" noProof="0"/>
              <a:t>按一下以新增文字</a:t>
            </a:r>
          </a:p>
        </p:txBody>
      </p:sp>
      <p:sp>
        <p:nvSpPr>
          <p:cNvPr id="17" name="日期版面配置區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18" name="頁尾版面配置區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19" name="投影片編號版面配置區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個內容">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tx1"/>
                </a:solidFill>
                <a:latin typeface="Microsoft JhengHei UI" panose="020B0604030504040204" pitchFamily="34" charset="-120"/>
                <a:ea typeface="Microsoft JhengHei UI" panose="020B0604030504040204" pitchFamily="34" charset="-120"/>
                <a:cs typeface="+mj-cs"/>
              </a:defRPr>
            </a:lvl1pPr>
          </a:lstStyle>
          <a:p>
            <a:pPr rtl="0"/>
            <a:r>
              <a:rPr lang="zh-TW" altLang="en-US" noProof="0"/>
              <a:t>按一下以編輯母片標題樣式</a:t>
            </a:r>
          </a:p>
        </p:txBody>
      </p:sp>
      <p:sp>
        <p:nvSpPr>
          <p:cNvPr id="3" name="文字版面配置區 2">
            <a:extLst>
              <a:ext uri="{FF2B5EF4-FFF2-40B4-BE49-F238E27FC236}">
                <a16:creationId xmlns:a16="http://schemas.microsoft.com/office/drawing/2014/main" id="{B659CD1F-9DFB-4048-9B9B-2BD7D4EC6400}"/>
              </a:ext>
            </a:extLst>
          </p:cNvPr>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版面配置區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latin typeface="Microsoft JhengHei UI" panose="020B0604030504040204" pitchFamily="34" charset="-120"/>
                <a:ea typeface="Microsoft JhengHei UI" panose="020B0604030504040204" pitchFamily="34" charset="-120"/>
              </a:defRPr>
            </a:lvl3pPr>
            <a:lvl4pPr marL="1371600" indent="0">
              <a:lnSpc>
                <a:spcPct val="100000"/>
              </a:lnSpc>
              <a:buNone/>
              <a:defRPr sz="1400" spc="50" baseline="0">
                <a:latin typeface="Microsoft JhengHei UI" panose="020B0604030504040204" pitchFamily="34" charset="-120"/>
                <a:ea typeface="Microsoft JhengHei UI" panose="020B0604030504040204" pitchFamily="34" charset="-120"/>
              </a:defRPr>
            </a:lvl4pPr>
            <a:lvl5pPr marL="1828800" indent="0">
              <a:lnSpc>
                <a:spcPct val="100000"/>
              </a:lnSpc>
              <a:buNone/>
              <a:defRPr sz="1400" spc="50" baseline="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版面配置區 4">
            <a:extLst>
              <a:ext uri="{FF2B5EF4-FFF2-40B4-BE49-F238E27FC236}">
                <a16:creationId xmlns:a16="http://schemas.microsoft.com/office/drawing/2014/main" id="{B374FC39-67F6-42EA-BCD1-F69AE2F0F22D}"/>
              </a:ext>
            </a:extLst>
          </p:cNvPr>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6" name="內容版面配置區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latin typeface="Microsoft JhengHei UI" panose="020B0604030504040204" pitchFamily="34" charset="-120"/>
                <a:ea typeface="Microsoft JhengHei UI" panose="020B0604030504040204" pitchFamily="34" charset="-120"/>
              </a:defRPr>
            </a:lvl3pPr>
            <a:lvl4pPr marL="1371600" indent="0">
              <a:lnSpc>
                <a:spcPct val="100000"/>
              </a:lnSpc>
              <a:buNone/>
              <a:defRPr sz="1400" spc="50" baseline="0">
                <a:latin typeface="Microsoft JhengHei UI" panose="020B0604030504040204" pitchFamily="34" charset="-120"/>
                <a:ea typeface="Microsoft JhengHei UI" panose="020B0604030504040204" pitchFamily="34" charset="-120"/>
              </a:defRPr>
            </a:lvl4pPr>
            <a:lvl5pPr marL="1828800" indent="0">
              <a:lnSpc>
                <a:spcPct val="100000"/>
              </a:lnSpc>
              <a:buNone/>
              <a:defRPr sz="1400" spc="50" baseline="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cxnSp>
        <p:nvCxnSpPr>
          <p:cNvPr id="16" name="直線接點​​(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字版面配置區 2">
            <a:extLst>
              <a:ext uri="{FF2B5EF4-FFF2-40B4-BE49-F238E27FC236}">
                <a16:creationId xmlns:a16="http://schemas.microsoft.com/office/drawing/2014/main" id="{1F60A771-8BBC-4565-AB09-402DA7CB2780}"/>
              </a:ext>
            </a:extLst>
          </p:cNvPr>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icrosoft JhengHei UI" panose="020B0604030504040204" pitchFamily="34" charset="-120"/>
                <a:ea typeface="Microsoft JhengHei UI" panose="020B0604030504040204" pitchFamily="34" charset="-120"/>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2" name="內容版面配置區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atin typeface="Microsoft JhengHei UI" panose="020B0604030504040204" pitchFamily="34" charset="-120"/>
                <a:ea typeface="Microsoft JhengHei UI" panose="020B0604030504040204" pitchFamily="34" charset="-120"/>
              </a:defRPr>
            </a:lvl1pPr>
            <a:lvl2pPr marL="457200" indent="0">
              <a:lnSpc>
                <a:spcPct val="100000"/>
              </a:lnSpc>
              <a:buNone/>
              <a:defRPr sz="1400" spc="50" baseline="0">
                <a:latin typeface="Microsoft JhengHei UI" panose="020B0604030504040204" pitchFamily="34" charset="-120"/>
                <a:ea typeface="Microsoft JhengHei UI" panose="020B0604030504040204" pitchFamily="34" charset="-120"/>
              </a:defRPr>
            </a:lvl2pPr>
            <a:lvl3pPr marL="914400" indent="0">
              <a:lnSpc>
                <a:spcPct val="100000"/>
              </a:lnSpc>
              <a:buNone/>
              <a:defRPr sz="1400" spc="50" baseline="0">
                <a:latin typeface="Microsoft JhengHei UI" panose="020B0604030504040204" pitchFamily="34" charset="-120"/>
                <a:ea typeface="Microsoft JhengHei UI" panose="020B0604030504040204" pitchFamily="34" charset="-120"/>
              </a:defRPr>
            </a:lvl3pPr>
            <a:lvl4pPr marL="1371600" indent="0">
              <a:lnSpc>
                <a:spcPct val="100000"/>
              </a:lnSpc>
              <a:buNone/>
              <a:defRPr sz="1400" spc="50" baseline="0">
                <a:latin typeface="Microsoft JhengHei UI" panose="020B0604030504040204" pitchFamily="34" charset="-120"/>
                <a:ea typeface="Microsoft JhengHei UI" panose="020B0604030504040204" pitchFamily="34" charset="-120"/>
              </a:defRPr>
            </a:lvl4pPr>
            <a:lvl5pPr marL="1828800" indent="0">
              <a:lnSpc>
                <a:spcPct val="100000"/>
              </a:lnSpc>
              <a:buNone/>
              <a:defRPr sz="1400" spc="50" baseline="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8" name="頁尾版面配置區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9" name="投影片編號版面配置區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a:t>按一下以編輯母片標題樣式</a:t>
            </a:r>
          </a:p>
        </p:txBody>
      </p:sp>
      <p:sp>
        <p:nvSpPr>
          <p:cNvPr id="3" name="文字版面配置區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JhengHei UI" panose="020B0604030504040204" pitchFamily="34" charset="-120"/>
                <a:ea typeface="Microsoft JhengHei UI" panose="020B0604030504040204" pitchFamily="34" charset="-120"/>
              </a:defRPr>
            </a:lvl1pPr>
          </a:lstStyle>
          <a:p>
            <a:r>
              <a:rPr lang="en-US" altLang="zh-TW" noProof="0"/>
              <a:t>20XX </a:t>
            </a:r>
            <a:r>
              <a:rPr lang="zh-TW" altLang="en-US" noProof="0"/>
              <a:t>年</a:t>
            </a:r>
          </a:p>
        </p:txBody>
      </p:sp>
      <p:sp>
        <p:nvSpPr>
          <p:cNvPr id="5" name="頁尾版面配置區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JhengHei UI" panose="020B0604030504040204" pitchFamily="34" charset="-120"/>
                <a:ea typeface="Microsoft JhengHei UI" panose="020B0604030504040204" pitchFamily="34" charset="-120"/>
              </a:defRPr>
            </a:lvl1pPr>
          </a:lstStyle>
          <a:p>
            <a:r>
              <a:rPr lang="zh-TW" altLang="en-US" noProof="0"/>
              <a:t>募資簡報</a:t>
            </a:r>
          </a:p>
        </p:txBody>
      </p:sp>
      <p:sp>
        <p:nvSpPr>
          <p:cNvPr id="6" name="投影片編號版面配置區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B5CEABB6-07DC-46E8-9B57-56EC44A396E5}" type="slidenum">
              <a:rPr lang="en-US" altLang="zh-TW" noProof="0" smtClean="0"/>
              <a:pPr/>
              <a:t>‹#›</a:t>
            </a:fld>
            <a:endParaRPr lang="zh-TW" altLang="en-U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pcommons.upc.edu/handle/2117/20897"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link.springer.com/chapter/10.1007/978-3-642-35395-6_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hyperlink" Target="https://machinelearningmastery.com/how-to-model-human-activity-from-smartphone-data/" TargetMode="Externa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neuraldesigner.com/learning/examples/activity-recognition"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9.xml"/><Relationship Id="rId1" Type="http://schemas.openxmlformats.org/officeDocument/2006/relationships/video" Target="https://www.youtube.com/embed/XOEN9W05_4A?feature=oemb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n-US" altLang="zh-TW"/>
              <a:t>Deep Learning </a:t>
            </a:r>
            <a:br>
              <a:rPr lang="en-US" altLang="zh-TW"/>
            </a:br>
            <a:r>
              <a:rPr lang="en-US" altLang="zh-TW"/>
              <a:t>Final Project</a:t>
            </a:r>
            <a:endParaRPr lang="zh-TW" altLang="en-US"/>
          </a:p>
        </p:txBody>
      </p:sp>
      <p:sp>
        <p:nvSpPr>
          <p:cNvPr id="3" name="副標題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n-US" altLang="zh-TW"/>
              <a:t>U10916040 </a:t>
            </a:r>
            <a:r>
              <a:rPr lang="zh-TW" altLang="en-US"/>
              <a:t>陳冠廷</a:t>
            </a:r>
            <a:endParaRPr lang="en-US" altLang="zh-TW"/>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ADBF6-121B-C6A3-0093-919E7B396712}"/>
              </a:ext>
            </a:extLst>
          </p:cNvPr>
          <p:cNvSpPr>
            <a:spLocks noGrp="1"/>
          </p:cNvSpPr>
          <p:nvPr>
            <p:ph type="title"/>
          </p:nvPr>
        </p:nvSpPr>
        <p:spPr/>
        <p:txBody>
          <a:bodyPr>
            <a:normAutofit fontScale="90000"/>
          </a:bodyPr>
          <a:lstStyle/>
          <a:p>
            <a:r>
              <a:rPr lang="zh-TW" altLang="en-US" b="1"/>
              <a:t>為了調查每項活動的平衡</a:t>
            </a:r>
            <a:r>
              <a:rPr lang="zh-TW" altLang="en-US"/>
              <a:t>。</a:t>
            </a:r>
            <a:br>
              <a:rPr lang="zh-TW" altLang="en-US"/>
            </a:br>
            <a:r>
              <a:rPr lang="zh-TW" altLang="en-US"/>
              <a:t>先假設 </a:t>
            </a:r>
            <a:r>
              <a:rPr lang="en-US" altLang="zh-TW"/>
              <a:t>30 </a:t>
            </a:r>
            <a:r>
              <a:rPr lang="zh-TW" altLang="en-US"/>
              <a:t>名受試者中的每一個都執行了六項活動中的每一項。</a:t>
            </a:r>
            <a:br>
              <a:rPr lang="zh-TW" altLang="en-US"/>
            </a:br>
            <a:r>
              <a:rPr lang="zh-TW" altLang="en-US"/>
              <a:t>確認這種期望既可以檢查數據是否確實平衡，使建模更容易，也可以確認我們正在正確加載和解釋數據集。</a:t>
            </a:r>
          </a:p>
        </p:txBody>
      </p:sp>
      <p:sp>
        <p:nvSpPr>
          <p:cNvPr id="4" name="日期版面配置區 3">
            <a:extLst>
              <a:ext uri="{FF2B5EF4-FFF2-40B4-BE49-F238E27FC236}">
                <a16:creationId xmlns:a16="http://schemas.microsoft.com/office/drawing/2014/main" id="{4AD63C6A-2242-2800-71B9-A465C02F587B}"/>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8D65F23A-6E25-157C-BDDB-325271AC912F}"/>
              </a:ext>
            </a:extLst>
          </p:cNvPr>
          <p:cNvSpPr>
            <a:spLocks noGrp="1"/>
          </p:cNvSpPr>
          <p:nvPr>
            <p:ph type="sldNum" sz="quarter" idx="12"/>
          </p:nvPr>
        </p:nvSpPr>
        <p:spPr/>
        <p:txBody>
          <a:bodyPr/>
          <a:lstStyle/>
          <a:p>
            <a:fld id="{B5CEABB6-07DC-46E8-9B57-56EC44A396E5}" type="slidenum">
              <a:rPr lang="en-US" altLang="zh-TW" noProof="0" smtClean="0"/>
              <a:pPr/>
              <a:t>10</a:t>
            </a:fld>
            <a:endParaRPr lang="zh-TW" altLang="en-US" noProof="0"/>
          </a:p>
        </p:txBody>
      </p:sp>
      <p:pic>
        <p:nvPicPr>
          <p:cNvPr id="8" name="圖片 7">
            <a:extLst>
              <a:ext uri="{FF2B5EF4-FFF2-40B4-BE49-F238E27FC236}">
                <a16:creationId xmlns:a16="http://schemas.microsoft.com/office/drawing/2014/main" id="{D5033590-B26C-6F2C-26BB-75C8D7D06A39}"/>
              </a:ext>
            </a:extLst>
          </p:cNvPr>
          <p:cNvPicPr>
            <a:picLocks noChangeAspect="1"/>
          </p:cNvPicPr>
          <p:nvPr/>
        </p:nvPicPr>
        <p:blipFill rotWithShape="1">
          <a:blip r:embed="rId3"/>
          <a:srcRect l="6874" t="36528" r="49141" b="31389"/>
          <a:stretch/>
        </p:blipFill>
        <p:spPr>
          <a:xfrm>
            <a:off x="838199" y="1851977"/>
            <a:ext cx="10599015" cy="4348798"/>
          </a:xfrm>
          <a:prstGeom prst="rect">
            <a:avLst/>
          </a:prstGeom>
        </p:spPr>
      </p:pic>
    </p:spTree>
    <p:extLst>
      <p:ext uri="{BB962C8B-B14F-4D97-AF65-F5344CB8AC3E}">
        <p14:creationId xmlns:p14="http://schemas.microsoft.com/office/powerpoint/2010/main" val="256543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76F63-F347-7B21-23F2-34EED254BBAA}"/>
              </a:ext>
            </a:extLst>
          </p:cNvPr>
          <p:cNvSpPr>
            <a:spLocks noGrp="1"/>
          </p:cNvSpPr>
          <p:nvPr>
            <p:ph type="title"/>
          </p:nvPr>
        </p:nvSpPr>
        <p:spPr>
          <a:xfrm>
            <a:off x="838200" y="482836"/>
            <a:ext cx="10515600" cy="1325563"/>
          </a:xfrm>
        </p:spPr>
        <p:txBody>
          <a:bodyPr>
            <a:normAutofit fontScale="90000"/>
          </a:bodyPr>
          <a:lstStyle/>
          <a:p>
            <a:pPr fontAlgn="base"/>
            <a:r>
              <a:rPr lang="zh-TW" altLang="en-US" b="1">
                <a:solidFill>
                  <a:srgbClr val="555555"/>
                </a:solidFill>
                <a:effectLst/>
                <a:latin typeface="Helvetica Neue"/>
              </a:rPr>
              <a:t>每個特徵分佈相似，在 </a:t>
            </a:r>
            <a:r>
              <a:rPr lang="en-US" altLang="zh-TW" b="1">
                <a:solidFill>
                  <a:srgbClr val="555555"/>
                </a:solidFill>
                <a:effectLst/>
                <a:latin typeface="Helvetica Neue"/>
              </a:rPr>
              <a:t>13%~19% </a:t>
            </a:r>
            <a:r>
              <a:rPr lang="zh-TW" altLang="en-US" b="1">
                <a:solidFill>
                  <a:srgbClr val="555555"/>
                </a:solidFill>
                <a:effectLst/>
                <a:latin typeface="Helvetica Neue"/>
              </a:rPr>
              <a:t>之間。</a:t>
            </a:r>
            <a:r>
              <a:rPr lang="zh-TW" altLang="en-US" b="0">
                <a:solidFill>
                  <a:srgbClr val="555555"/>
                </a:solidFill>
                <a:effectLst/>
                <a:latin typeface="Helvetica Neue"/>
              </a:rPr>
              <a:t>訓練和測試集的結果也相似。</a:t>
            </a:r>
            <a:br>
              <a:rPr lang="zh-TW" altLang="en-US" b="0">
                <a:solidFill>
                  <a:srgbClr val="555555"/>
                </a:solidFill>
                <a:effectLst/>
                <a:latin typeface="Helvetica Neue"/>
              </a:rPr>
            </a:br>
            <a:r>
              <a:rPr lang="zh-TW" altLang="en-US" b="0">
                <a:solidFill>
                  <a:srgbClr val="555555"/>
                </a:solidFill>
                <a:effectLst/>
                <a:latin typeface="Helvetica Neue"/>
              </a:rPr>
              <a:t>如果每個訓練和測試集以及每個目標特徵分佈是平衡的，</a:t>
            </a:r>
            <a:br>
              <a:rPr lang="en-US" altLang="zh-TW" b="0">
                <a:solidFill>
                  <a:srgbClr val="555555"/>
                </a:solidFill>
                <a:effectLst/>
                <a:latin typeface="Helvetica Neue"/>
              </a:rPr>
            </a:br>
            <a:r>
              <a:rPr lang="zh-TW" altLang="en-US" b="0">
                <a:solidFill>
                  <a:srgbClr val="555555"/>
                </a:solidFill>
                <a:effectLst/>
                <a:latin typeface="Helvetica Neue"/>
              </a:rPr>
              <a:t>那麼使用此數據集是相對安全的。</a:t>
            </a:r>
            <a:endParaRPr lang="zh-TW" altLang="en-US"/>
          </a:p>
        </p:txBody>
      </p:sp>
      <p:sp>
        <p:nvSpPr>
          <p:cNvPr id="4" name="日期版面配置區 3">
            <a:extLst>
              <a:ext uri="{FF2B5EF4-FFF2-40B4-BE49-F238E27FC236}">
                <a16:creationId xmlns:a16="http://schemas.microsoft.com/office/drawing/2014/main" id="{E97756F9-CCE7-8DC1-96C4-F19534EAAE0E}"/>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77B7976B-2DBE-B629-E79A-3D46274A97E1}"/>
              </a:ext>
            </a:extLst>
          </p:cNvPr>
          <p:cNvSpPr>
            <a:spLocks noGrp="1"/>
          </p:cNvSpPr>
          <p:nvPr>
            <p:ph type="sldNum" sz="quarter" idx="12"/>
          </p:nvPr>
        </p:nvSpPr>
        <p:spPr/>
        <p:txBody>
          <a:bodyPr/>
          <a:lstStyle/>
          <a:p>
            <a:fld id="{B5CEABB6-07DC-46E8-9B57-56EC44A396E5}" type="slidenum">
              <a:rPr lang="en-US" altLang="zh-TW" noProof="0" smtClean="0"/>
              <a:pPr/>
              <a:t>11</a:t>
            </a:fld>
            <a:endParaRPr lang="zh-TW" altLang="en-US" noProof="0"/>
          </a:p>
        </p:txBody>
      </p:sp>
      <p:pic>
        <p:nvPicPr>
          <p:cNvPr id="7" name="圖片 6">
            <a:extLst>
              <a:ext uri="{FF2B5EF4-FFF2-40B4-BE49-F238E27FC236}">
                <a16:creationId xmlns:a16="http://schemas.microsoft.com/office/drawing/2014/main" id="{1EA5C760-BBE3-1550-EBB5-CF2C0B18385E}"/>
              </a:ext>
            </a:extLst>
          </p:cNvPr>
          <p:cNvPicPr>
            <a:picLocks noChangeAspect="1"/>
          </p:cNvPicPr>
          <p:nvPr/>
        </p:nvPicPr>
        <p:blipFill>
          <a:blip r:embed="rId2"/>
          <a:stretch>
            <a:fillRect/>
          </a:stretch>
        </p:blipFill>
        <p:spPr>
          <a:xfrm>
            <a:off x="7359568" y="1853155"/>
            <a:ext cx="3718882" cy="4340728"/>
          </a:xfrm>
          <a:prstGeom prst="rect">
            <a:avLst/>
          </a:prstGeom>
        </p:spPr>
      </p:pic>
      <p:sp>
        <p:nvSpPr>
          <p:cNvPr id="10" name="文字方塊 9">
            <a:extLst>
              <a:ext uri="{FF2B5EF4-FFF2-40B4-BE49-F238E27FC236}">
                <a16:creationId xmlns:a16="http://schemas.microsoft.com/office/drawing/2014/main" id="{B9232702-4E8A-6B79-84F8-8B99BA4E4967}"/>
              </a:ext>
            </a:extLst>
          </p:cNvPr>
          <p:cNvSpPr txBox="1"/>
          <p:nvPr/>
        </p:nvSpPr>
        <p:spPr>
          <a:xfrm>
            <a:off x="385083" y="2966154"/>
            <a:ext cx="6974485" cy="1569660"/>
          </a:xfrm>
          <a:prstGeom prst="rect">
            <a:avLst/>
          </a:prstGeom>
          <a:noFill/>
        </p:spPr>
        <p:txBody>
          <a:bodyPr wrap="square" rtlCol="0">
            <a:spAutoFit/>
          </a:bodyPr>
          <a:lstStyle/>
          <a:p>
            <a:pPr algn="ctr" fontAlgn="base"/>
            <a:r>
              <a:rPr lang="zh-TW" altLang="en-US" sz="2400">
                <a:solidFill>
                  <a:srgbClr val="555555"/>
                </a:solidFill>
                <a:latin typeface="微軟正黑體" panose="020B0604030504040204" pitchFamily="34" charset="-120"/>
                <a:ea typeface="微軟正黑體" panose="020B0604030504040204" pitchFamily="34" charset="-120"/>
              </a:rPr>
              <a:t>函數</a:t>
            </a:r>
            <a:r>
              <a:rPr lang="en-US" altLang="zh-TW" sz="2400">
                <a:solidFill>
                  <a:srgbClr val="555555"/>
                </a:solidFill>
                <a:latin typeface="微軟正黑體" panose="020B0604030504040204" pitchFamily="34" charset="-120"/>
                <a:ea typeface="微軟正黑體" panose="020B0604030504040204" pitchFamily="34" charset="-120"/>
              </a:rPr>
              <a:t>class_breakdown()</a:t>
            </a:r>
            <a:r>
              <a:rPr lang="zh-TW" altLang="en-US" sz="2400">
                <a:solidFill>
                  <a:srgbClr val="555555"/>
                </a:solidFill>
                <a:latin typeface="微軟正黑體" panose="020B0604030504040204" pitchFamily="34" charset="-120"/>
                <a:ea typeface="微軟正黑體" panose="020B0604030504040204" pitchFamily="34" charset="-120"/>
              </a:rPr>
              <a:t>實現</a:t>
            </a:r>
            <a:r>
              <a:rPr lang="zh-TW" altLang="en-US" sz="2400" dirty="0">
                <a:solidFill>
                  <a:srgbClr val="555555"/>
                </a:solidFill>
                <a:latin typeface="微軟正黑體" panose="020B0604030504040204" pitchFamily="34" charset="-120"/>
                <a:ea typeface="微軟正黑體" panose="020B0604030504040204" pitchFamily="34" charset="-120"/>
              </a:rPr>
              <a:t>了此</a:t>
            </a:r>
            <a:r>
              <a:rPr lang="zh-TW" altLang="en-US" sz="2400">
                <a:solidFill>
                  <a:srgbClr val="555555"/>
                </a:solidFill>
                <a:latin typeface="微軟正黑體" panose="020B0604030504040204" pitchFamily="34" charset="-120"/>
                <a:ea typeface="微軟正黑體" panose="020B0604030504040204" pitchFamily="34" charset="-120"/>
              </a:rPr>
              <a:t>調查，</a:t>
            </a:r>
            <a:endParaRPr lang="en-US" altLang="zh-TW" sz="2400">
              <a:solidFill>
                <a:srgbClr val="555555"/>
              </a:solidFill>
              <a:latin typeface="微軟正黑體" panose="020B0604030504040204" pitchFamily="34" charset="-120"/>
              <a:ea typeface="微軟正黑體" panose="020B0604030504040204" pitchFamily="34" charset="-120"/>
            </a:endParaRPr>
          </a:p>
          <a:p>
            <a:pPr algn="ctr" fontAlgn="base"/>
            <a:r>
              <a:rPr lang="zh-TW" altLang="en-US" sz="2400">
                <a:solidFill>
                  <a:srgbClr val="555555"/>
                </a:solidFill>
                <a:latin typeface="微軟正黑體" panose="020B0604030504040204" pitchFamily="34" charset="-120"/>
                <a:ea typeface="微軟正黑體" panose="020B0604030504040204" pitchFamily="34" charset="-120"/>
              </a:rPr>
              <a:t>首先</a:t>
            </a:r>
            <a:r>
              <a:rPr lang="zh-TW" altLang="en-US" sz="2400" dirty="0">
                <a:solidFill>
                  <a:srgbClr val="555555"/>
                </a:solidFill>
                <a:latin typeface="微軟正黑體" panose="020B0604030504040204" pitchFamily="34" charset="-120"/>
                <a:ea typeface="微軟正黑體" panose="020B0604030504040204" pitchFamily="34" charset="-120"/>
              </a:rPr>
              <a:t>將提供</a:t>
            </a:r>
            <a:r>
              <a:rPr lang="zh-TW" altLang="en-US" sz="2400">
                <a:solidFill>
                  <a:srgbClr val="555555"/>
                </a:solidFill>
                <a:latin typeface="微軟正黑體" panose="020B0604030504040204" pitchFamily="34" charset="-120"/>
                <a:ea typeface="微軟正黑體" panose="020B0604030504040204" pitchFamily="34" charset="-120"/>
              </a:rPr>
              <a:t>的 </a:t>
            </a:r>
            <a:r>
              <a:rPr lang="en-US" altLang="zh-TW" sz="2400">
                <a:solidFill>
                  <a:srgbClr val="555555"/>
                </a:solidFill>
                <a:latin typeface="微軟正黑體" panose="020B0604030504040204" pitchFamily="34" charset="-120"/>
                <a:ea typeface="微軟正黑體" panose="020B0604030504040204" pitchFamily="34" charset="-120"/>
              </a:rPr>
              <a:t>NumPy </a:t>
            </a:r>
            <a:r>
              <a:rPr lang="zh-TW" altLang="en-US" sz="2400">
                <a:solidFill>
                  <a:srgbClr val="555555"/>
                </a:solidFill>
                <a:latin typeface="微軟正黑體" panose="020B0604030504040204" pitchFamily="34" charset="-120"/>
                <a:ea typeface="微軟正黑體" panose="020B0604030504040204" pitchFamily="34" charset="-120"/>
              </a:rPr>
              <a:t>陣列</a:t>
            </a:r>
            <a:r>
              <a:rPr lang="zh-TW" altLang="en-US" sz="2400" dirty="0">
                <a:solidFill>
                  <a:srgbClr val="555555"/>
                </a:solidFill>
                <a:latin typeface="微軟正黑體" panose="020B0604030504040204" pitchFamily="34" charset="-120"/>
                <a:ea typeface="微軟正黑體" panose="020B0604030504040204" pitchFamily="34" charset="-120"/>
              </a:rPr>
              <a:t>包裝</a:t>
            </a:r>
            <a:r>
              <a:rPr lang="zh-TW" altLang="en-US" sz="2400">
                <a:solidFill>
                  <a:srgbClr val="555555"/>
                </a:solidFill>
                <a:latin typeface="微軟正黑體" panose="020B0604030504040204" pitchFamily="34" charset="-120"/>
                <a:ea typeface="微軟正黑體" panose="020B0604030504040204" pitchFamily="34" charset="-120"/>
              </a:rPr>
              <a:t>在 </a:t>
            </a:r>
            <a:r>
              <a:rPr lang="en-US" altLang="zh-TW" sz="2400">
                <a:solidFill>
                  <a:srgbClr val="555555"/>
                </a:solidFill>
                <a:latin typeface="微軟正黑體" panose="020B0604030504040204" pitchFamily="34" charset="-120"/>
                <a:ea typeface="微軟正黑體" panose="020B0604030504040204" pitchFamily="34" charset="-120"/>
              </a:rPr>
              <a:t>DataFrame </a:t>
            </a:r>
            <a:r>
              <a:rPr lang="zh-TW" altLang="en-US" sz="2400">
                <a:solidFill>
                  <a:srgbClr val="555555"/>
                </a:solidFill>
                <a:latin typeface="微軟正黑體" panose="020B0604030504040204" pitchFamily="34" charset="-120"/>
                <a:ea typeface="微軟正黑體" panose="020B0604030504040204" pitchFamily="34" charset="-120"/>
              </a:rPr>
              <a:t>中，</a:t>
            </a:r>
            <a:endParaRPr lang="en-US" altLang="zh-TW" sz="2400">
              <a:solidFill>
                <a:srgbClr val="555555"/>
              </a:solidFill>
              <a:latin typeface="微軟正黑體" panose="020B0604030504040204" pitchFamily="34" charset="-120"/>
              <a:ea typeface="微軟正黑體" panose="020B0604030504040204" pitchFamily="34" charset="-120"/>
            </a:endParaRPr>
          </a:p>
          <a:p>
            <a:pPr algn="ctr" fontAlgn="base"/>
            <a:r>
              <a:rPr lang="zh-TW" altLang="en-US" sz="2400">
                <a:solidFill>
                  <a:srgbClr val="555555"/>
                </a:solidFill>
                <a:latin typeface="微軟正黑體" panose="020B0604030504040204" pitchFamily="34" charset="-120"/>
                <a:ea typeface="微軟正黑體" panose="020B0604030504040204" pitchFamily="34" charset="-120"/>
              </a:rPr>
              <a:t>按</a:t>
            </a:r>
            <a:r>
              <a:rPr lang="zh-TW" altLang="en-US" sz="2400" dirty="0">
                <a:solidFill>
                  <a:srgbClr val="555555"/>
                </a:solidFill>
                <a:latin typeface="微軟正黑體" panose="020B0604030504040204" pitchFamily="34" charset="-120"/>
                <a:ea typeface="微軟正黑體" panose="020B0604030504040204" pitchFamily="34" charset="-120"/>
              </a:rPr>
              <a:t>特徵值進行分組，計算每組的大小（行數</a:t>
            </a:r>
            <a:r>
              <a:rPr lang="zh-TW" altLang="en-US" sz="2400">
                <a:solidFill>
                  <a:srgbClr val="555555"/>
                </a:solidFill>
                <a:latin typeface="微軟正黑體" panose="020B0604030504040204" pitchFamily="34" charset="-120"/>
                <a:ea typeface="微軟正黑體" panose="020B0604030504040204" pitchFamily="34" charset="-120"/>
              </a:rPr>
              <a:t>）。</a:t>
            </a:r>
            <a:endParaRPr lang="en-US" altLang="zh-TW" sz="2400">
              <a:solidFill>
                <a:srgbClr val="555555"/>
              </a:solidFill>
              <a:latin typeface="微軟正黑體" panose="020B0604030504040204" pitchFamily="34" charset="-120"/>
              <a:ea typeface="微軟正黑體" panose="020B0604030504040204" pitchFamily="34" charset="-120"/>
            </a:endParaRPr>
          </a:p>
          <a:p>
            <a:pPr algn="ctr" fontAlgn="base"/>
            <a:r>
              <a:rPr lang="zh-TW" altLang="en-US" sz="2400">
                <a:solidFill>
                  <a:srgbClr val="555555"/>
                </a:solidFill>
                <a:latin typeface="微軟正黑體" panose="020B0604030504040204" pitchFamily="34" charset="-120"/>
                <a:ea typeface="微軟正黑體" panose="020B0604030504040204" pitchFamily="34" charset="-120"/>
              </a:rPr>
              <a:t>然後</a:t>
            </a:r>
            <a:r>
              <a:rPr lang="zh-TW" altLang="en-US" sz="2400" dirty="0">
                <a:solidFill>
                  <a:srgbClr val="555555"/>
                </a:solidFill>
                <a:latin typeface="微軟正黑體" panose="020B0604030504040204" pitchFamily="34" charset="-120"/>
                <a:ea typeface="微軟正黑體" panose="020B0604030504040204" pitchFamily="34" charset="-120"/>
              </a:rPr>
              <a:t>匯總結果，包括累計數量和百分比。</a:t>
            </a:r>
          </a:p>
        </p:txBody>
      </p:sp>
    </p:spTree>
    <p:extLst>
      <p:ext uri="{BB962C8B-B14F-4D97-AF65-F5344CB8AC3E}">
        <p14:creationId xmlns:p14="http://schemas.microsoft.com/office/powerpoint/2010/main" val="222772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EAF9AB33-9F81-9315-44A6-8C6045CD4BAB}"/>
              </a:ext>
            </a:extLst>
          </p:cNvPr>
          <p:cNvSpPr>
            <a:spLocks noGrp="1"/>
          </p:cNvSpPr>
          <p:nvPr>
            <p:ph type="ctrTitle"/>
          </p:nvPr>
        </p:nvSpPr>
        <p:spPr/>
        <p:txBody>
          <a:bodyPr/>
          <a:lstStyle/>
          <a:p>
            <a:pPr algn="ctr"/>
            <a:r>
              <a:rPr lang="en-US" altLang="zh-TW"/>
              <a:t>3.</a:t>
            </a:r>
            <a:r>
              <a:rPr lang="zh-TW" altLang="en-US"/>
              <a:t>為一個主題繪製時間序列數據</a:t>
            </a:r>
          </a:p>
        </p:txBody>
      </p:sp>
      <p:sp>
        <p:nvSpPr>
          <p:cNvPr id="4" name="日期版面配置區 3">
            <a:extLst>
              <a:ext uri="{FF2B5EF4-FFF2-40B4-BE49-F238E27FC236}">
                <a16:creationId xmlns:a16="http://schemas.microsoft.com/office/drawing/2014/main" id="{18EEE821-CC2B-B896-5C7C-7E5D6CF633A8}"/>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6CA38596-E71F-D51A-0C7D-0A72345B9B50}"/>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12</a:t>
            </a:fld>
            <a:endParaRPr lang="zh-TW" altLang="en-US" noProof="0"/>
          </a:p>
        </p:txBody>
      </p:sp>
    </p:spTree>
    <p:extLst>
      <p:ext uri="{BB962C8B-B14F-4D97-AF65-F5344CB8AC3E}">
        <p14:creationId xmlns:p14="http://schemas.microsoft.com/office/powerpoint/2010/main" val="153123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2D53-6EEE-F0AD-1515-4A601115BECF}"/>
              </a:ext>
            </a:extLst>
          </p:cNvPr>
          <p:cNvSpPr>
            <a:spLocks noGrp="1"/>
          </p:cNvSpPr>
          <p:nvPr>
            <p:ph type="title"/>
          </p:nvPr>
        </p:nvSpPr>
        <p:spPr>
          <a:xfrm>
            <a:off x="838200" y="622300"/>
            <a:ext cx="10515600" cy="1325563"/>
          </a:xfrm>
        </p:spPr>
        <p:txBody>
          <a:bodyPr>
            <a:normAutofit fontScale="90000"/>
          </a:bodyPr>
          <a:lstStyle/>
          <a:p>
            <a:pPr fontAlgn="base"/>
            <a:r>
              <a:rPr lang="zh-TW" altLang="en-US" b="0">
                <a:solidFill>
                  <a:srgbClr val="555555"/>
                </a:solidFill>
                <a:effectLst/>
                <a:latin typeface="Helvetica Neue"/>
              </a:rPr>
              <a:t>我們正在處理時間序列數據，因此導入檢查創建原始數據的線圖。</a:t>
            </a:r>
            <a:br>
              <a:rPr lang="zh-TW" altLang="en-US" b="0">
                <a:solidFill>
                  <a:srgbClr val="555555"/>
                </a:solidFill>
                <a:effectLst/>
                <a:latin typeface="Helvetica Neue"/>
              </a:rPr>
            </a:br>
            <a:r>
              <a:rPr lang="zh-TW" altLang="en-US" b="1">
                <a:solidFill>
                  <a:srgbClr val="555555"/>
                </a:solidFill>
                <a:effectLst/>
                <a:latin typeface="Helvetica Neue"/>
              </a:rPr>
              <a:t>原始數據由每個變量的時間序列數據組成，有 </a:t>
            </a:r>
            <a:r>
              <a:rPr lang="en-US" altLang="zh-TW" b="1">
                <a:solidFill>
                  <a:srgbClr val="555555"/>
                </a:solidFill>
                <a:effectLst/>
                <a:latin typeface="Helvetica Neue"/>
              </a:rPr>
              <a:t>50% </a:t>
            </a:r>
            <a:r>
              <a:rPr lang="zh-TW" altLang="en-US" b="1">
                <a:solidFill>
                  <a:srgbClr val="555555"/>
                </a:solidFill>
                <a:effectLst/>
                <a:latin typeface="Helvetica Neue"/>
              </a:rPr>
              <a:t>的重疊。</a:t>
            </a:r>
            <a:br>
              <a:rPr lang="en-US" altLang="zh-TW" b="1">
                <a:solidFill>
                  <a:srgbClr val="555555"/>
                </a:solidFill>
                <a:effectLst/>
                <a:latin typeface="Helvetica Neue"/>
              </a:rPr>
            </a:br>
            <a:r>
              <a:rPr lang="zh-TW" altLang="en-US" b="0">
                <a:solidFill>
                  <a:srgbClr val="555555"/>
                </a:solidFill>
                <a:effectLst/>
                <a:latin typeface="Helvetica Neue"/>
              </a:rPr>
              <a:t>這表明除非刪除重疊，否則會在觀察結果中看到重複的線圖。</a:t>
            </a:r>
            <a:endParaRPr lang="zh-TW" altLang="en-US"/>
          </a:p>
        </p:txBody>
      </p:sp>
      <p:sp>
        <p:nvSpPr>
          <p:cNvPr id="4" name="日期版面配置區 3">
            <a:extLst>
              <a:ext uri="{FF2B5EF4-FFF2-40B4-BE49-F238E27FC236}">
                <a16:creationId xmlns:a16="http://schemas.microsoft.com/office/drawing/2014/main" id="{950B1F2A-37F0-98B5-5412-5FB3F6681A8C}"/>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B89F1377-F431-4ADD-DA2C-F50CA3B7E8E8}"/>
              </a:ext>
            </a:extLst>
          </p:cNvPr>
          <p:cNvSpPr>
            <a:spLocks noGrp="1"/>
          </p:cNvSpPr>
          <p:nvPr>
            <p:ph type="sldNum" sz="quarter" idx="12"/>
          </p:nvPr>
        </p:nvSpPr>
        <p:spPr/>
        <p:txBody>
          <a:bodyPr/>
          <a:lstStyle/>
          <a:p>
            <a:fld id="{B5CEABB6-07DC-46E8-9B57-56EC44A396E5}" type="slidenum">
              <a:rPr lang="en-US" altLang="zh-TW" noProof="0" smtClean="0"/>
              <a:pPr/>
              <a:t>13</a:t>
            </a:fld>
            <a:endParaRPr lang="zh-TW" altLang="en-US" noProof="0"/>
          </a:p>
        </p:txBody>
      </p:sp>
      <p:pic>
        <p:nvPicPr>
          <p:cNvPr id="3" name="圖片 2">
            <a:extLst>
              <a:ext uri="{FF2B5EF4-FFF2-40B4-BE49-F238E27FC236}">
                <a16:creationId xmlns:a16="http://schemas.microsoft.com/office/drawing/2014/main" id="{1E0DB25D-3CD1-B231-452C-75B03B48186A}"/>
              </a:ext>
            </a:extLst>
          </p:cNvPr>
          <p:cNvPicPr>
            <a:picLocks noChangeAspect="1"/>
          </p:cNvPicPr>
          <p:nvPr/>
        </p:nvPicPr>
        <p:blipFill rotWithShape="1">
          <a:blip r:embed="rId2"/>
          <a:srcRect b="52572"/>
          <a:stretch/>
        </p:blipFill>
        <p:spPr>
          <a:xfrm>
            <a:off x="2044992" y="2144226"/>
            <a:ext cx="8102015" cy="1404937"/>
          </a:xfrm>
          <a:prstGeom prst="rect">
            <a:avLst/>
          </a:prstGeom>
        </p:spPr>
      </p:pic>
      <p:sp>
        <p:nvSpPr>
          <p:cNvPr id="5" name="文字方塊 4">
            <a:extLst>
              <a:ext uri="{FF2B5EF4-FFF2-40B4-BE49-F238E27FC236}">
                <a16:creationId xmlns:a16="http://schemas.microsoft.com/office/drawing/2014/main" id="{2F1F4A95-AE38-837D-F804-176486DD062C}"/>
              </a:ext>
            </a:extLst>
          </p:cNvPr>
          <p:cNvSpPr txBox="1"/>
          <p:nvPr/>
        </p:nvSpPr>
        <p:spPr>
          <a:xfrm>
            <a:off x="959816" y="4311221"/>
            <a:ext cx="10536859" cy="1292662"/>
          </a:xfrm>
          <a:prstGeom prst="rect">
            <a:avLst/>
          </a:prstGeom>
          <a:noFill/>
        </p:spPr>
        <p:txBody>
          <a:bodyPr wrap="none" rtlCol="0">
            <a:spAutoFit/>
          </a:bodyPr>
          <a:lstStyle/>
          <a:p>
            <a:pPr algn="ctr" fontAlgn="base"/>
            <a:r>
              <a:rPr lang="zh-TW" altLang="en-US" sz="2000" b="0">
                <a:solidFill>
                  <a:srgbClr val="555555"/>
                </a:solidFill>
                <a:effectLst/>
                <a:latin typeface="Helvetica Neue"/>
              </a:rPr>
              <a:t>我們可以在“ </a:t>
            </a:r>
            <a:r>
              <a:rPr lang="en-US" altLang="zh-TW" sz="2000" b="0" i="1">
                <a:solidFill>
                  <a:srgbClr val="555555"/>
                </a:solidFill>
                <a:effectLst/>
                <a:latin typeface="Helvetica Neue"/>
              </a:rPr>
              <a:t>train ”</a:t>
            </a:r>
            <a:r>
              <a:rPr lang="zh-TW" altLang="en-US" sz="2000" b="0" i="1">
                <a:solidFill>
                  <a:srgbClr val="555555"/>
                </a:solidFill>
                <a:effectLst/>
                <a:latin typeface="Helvetica Neue"/>
              </a:rPr>
              <a:t>目錄中加載“ </a:t>
            </a:r>
            <a:r>
              <a:rPr lang="en-US" altLang="zh-TW" sz="2000" b="0" i="1">
                <a:solidFill>
                  <a:srgbClr val="555555"/>
                </a:solidFill>
                <a:effectLst/>
                <a:latin typeface="Helvetica Neue"/>
              </a:rPr>
              <a:t>subject_train.txt</a:t>
            </a:r>
            <a:r>
              <a:rPr lang="zh-TW" altLang="en-US" sz="2000" b="0">
                <a:solidFill>
                  <a:srgbClr val="555555"/>
                </a:solidFill>
                <a:effectLst/>
                <a:latin typeface="Helvetica Neue"/>
              </a:rPr>
              <a:t> ”，該目錄提供行到其所屬主要活動的映射。</a:t>
            </a:r>
          </a:p>
          <a:p>
            <a:pPr algn="ctr" fontAlgn="base"/>
            <a:r>
              <a:rPr lang="zh-TW" altLang="en-US" sz="2000">
                <a:solidFill>
                  <a:srgbClr val="555555"/>
                </a:solidFill>
                <a:latin typeface="Helvetica Neue"/>
              </a:rPr>
              <a:t>並</a:t>
            </a:r>
            <a:r>
              <a:rPr lang="zh-TW" altLang="en-US" sz="2000" b="0">
                <a:solidFill>
                  <a:srgbClr val="555555"/>
                </a:solidFill>
                <a:effectLst/>
                <a:latin typeface="Helvetica Neue"/>
              </a:rPr>
              <a:t>使用</a:t>
            </a:r>
            <a:r>
              <a:rPr lang="en-US" altLang="zh-TW" sz="2000" b="0" i="1">
                <a:solidFill>
                  <a:srgbClr val="555555"/>
                </a:solidFill>
                <a:effectLst/>
                <a:latin typeface="Helvetica Neue"/>
              </a:rPr>
              <a:t>load_file()</a:t>
            </a:r>
            <a:r>
              <a:rPr lang="zh-TW" altLang="en-US" sz="2000" b="0">
                <a:solidFill>
                  <a:srgbClr val="555555"/>
                </a:solidFill>
                <a:effectLst/>
                <a:latin typeface="Helvetica Neue"/>
              </a:rPr>
              <a:t>函數加載此文件。</a:t>
            </a:r>
            <a:endParaRPr lang="en-US" altLang="zh-TW" sz="2000" b="0">
              <a:solidFill>
                <a:srgbClr val="555555"/>
              </a:solidFill>
              <a:effectLst/>
              <a:latin typeface="Helvetica Neue"/>
            </a:endParaRPr>
          </a:p>
          <a:p>
            <a:pPr algn="ctr" fontAlgn="base"/>
            <a:r>
              <a:rPr lang="zh-TW" altLang="en-US" sz="2000" b="0">
                <a:solidFill>
                  <a:srgbClr val="555555"/>
                </a:solidFill>
                <a:effectLst/>
                <a:latin typeface="Helvetica Neue"/>
              </a:rPr>
              <a:t>加載後，使用</a:t>
            </a:r>
            <a:r>
              <a:rPr lang="en-US" altLang="zh-TW" sz="2000" b="0" i="1">
                <a:solidFill>
                  <a:srgbClr val="555555"/>
                </a:solidFill>
                <a:effectLst/>
                <a:latin typeface="Helvetica Neue"/>
              </a:rPr>
              <a:t>unique()</a:t>
            </a:r>
            <a:r>
              <a:rPr lang="zh-TW" altLang="en-US" sz="2000" b="0">
                <a:solidFill>
                  <a:srgbClr val="555555"/>
                </a:solidFill>
                <a:effectLst/>
                <a:latin typeface="Helvetica Neue"/>
              </a:rPr>
              <a:t> </a:t>
            </a:r>
            <a:r>
              <a:rPr lang="en-US" altLang="zh-TW" sz="2000" b="0">
                <a:solidFill>
                  <a:srgbClr val="555555"/>
                </a:solidFill>
                <a:effectLst/>
                <a:latin typeface="Helvetica Neue"/>
              </a:rPr>
              <a:t>NumPy </a:t>
            </a:r>
            <a:r>
              <a:rPr lang="zh-TW" altLang="en-US" sz="2000" b="0">
                <a:solidFill>
                  <a:srgbClr val="555555"/>
                </a:solidFill>
                <a:effectLst/>
                <a:latin typeface="Helvetica Neue"/>
              </a:rPr>
              <a:t>函數來檢索訓練數據集中唯一的主要活動的列表。</a:t>
            </a:r>
          </a:p>
          <a:p>
            <a:endParaRPr lang="zh-TW" altLang="en-US"/>
          </a:p>
        </p:txBody>
      </p:sp>
      <p:sp>
        <p:nvSpPr>
          <p:cNvPr id="7" name="文字方塊 6">
            <a:extLst>
              <a:ext uri="{FF2B5EF4-FFF2-40B4-BE49-F238E27FC236}">
                <a16:creationId xmlns:a16="http://schemas.microsoft.com/office/drawing/2014/main" id="{2CF77E42-0BE5-D4F6-06B0-83F7CB665E7A}"/>
              </a:ext>
            </a:extLst>
          </p:cNvPr>
          <p:cNvSpPr txBox="1"/>
          <p:nvPr/>
        </p:nvSpPr>
        <p:spPr>
          <a:xfrm>
            <a:off x="2806553" y="3745527"/>
            <a:ext cx="8296275" cy="369332"/>
          </a:xfrm>
          <a:prstGeom prst="rect">
            <a:avLst/>
          </a:prstGeom>
          <a:noFill/>
        </p:spPr>
        <p:txBody>
          <a:bodyPr wrap="square" rtlCol="0">
            <a:spAutoFit/>
          </a:bodyPr>
          <a:lstStyle/>
          <a:p>
            <a:r>
              <a:rPr lang="en-US" altLang="zh-TW" b="0" i="0">
                <a:solidFill>
                  <a:srgbClr val="212121"/>
                </a:solidFill>
                <a:effectLst/>
                <a:latin typeface="Courier New" panose="02070309020205020404" pitchFamily="49" charset="0"/>
              </a:rPr>
              <a:t>[ 1 3 5 6 7 8 11 14 15 16 17 19 21 22 23 25 26 27 28 29 30]</a:t>
            </a:r>
            <a:endParaRPr lang="zh-TW" altLang="en-US"/>
          </a:p>
        </p:txBody>
      </p:sp>
      <p:sp>
        <p:nvSpPr>
          <p:cNvPr id="11" name="文字方塊 10">
            <a:extLst>
              <a:ext uri="{FF2B5EF4-FFF2-40B4-BE49-F238E27FC236}">
                <a16:creationId xmlns:a16="http://schemas.microsoft.com/office/drawing/2014/main" id="{90F84D6D-6C40-7971-3B3C-BC62A0D4BA76}"/>
              </a:ext>
            </a:extLst>
          </p:cNvPr>
          <p:cNvSpPr txBox="1"/>
          <p:nvPr/>
        </p:nvSpPr>
        <p:spPr>
          <a:xfrm>
            <a:off x="1703366" y="3745526"/>
            <a:ext cx="1103187" cy="369332"/>
          </a:xfrm>
          <a:prstGeom prst="rect">
            <a:avLst/>
          </a:prstGeom>
          <a:noFill/>
        </p:spPr>
        <p:txBody>
          <a:bodyPr wrap="none" rtlCol="0">
            <a:spAutoFit/>
          </a:bodyPr>
          <a:lstStyle/>
          <a:p>
            <a:r>
              <a:rPr lang="en-US" altLang="zh-TW"/>
              <a:t>Output</a:t>
            </a:r>
            <a:r>
              <a:rPr lang="zh-TW" altLang="en-US"/>
              <a:t>：</a:t>
            </a:r>
          </a:p>
        </p:txBody>
      </p:sp>
    </p:spTree>
    <p:extLst>
      <p:ext uri="{BB962C8B-B14F-4D97-AF65-F5344CB8AC3E}">
        <p14:creationId xmlns:p14="http://schemas.microsoft.com/office/powerpoint/2010/main" val="195885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4401843F-8463-37AE-0111-7C2126EAAEE6}"/>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ACDF917E-D27C-051B-F489-EBE1D1ED2E27}"/>
              </a:ext>
            </a:extLst>
          </p:cNvPr>
          <p:cNvSpPr>
            <a:spLocks noGrp="1"/>
          </p:cNvSpPr>
          <p:nvPr>
            <p:ph type="sldNum" sz="quarter" idx="12"/>
          </p:nvPr>
        </p:nvSpPr>
        <p:spPr/>
        <p:txBody>
          <a:bodyPr/>
          <a:lstStyle/>
          <a:p>
            <a:fld id="{B5CEABB6-07DC-46E8-9B57-56EC44A396E5}" type="slidenum">
              <a:rPr lang="en-US" altLang="zh-TW" noProof="0" smtClean="0"/>
              <a:pPr/>
              <a:t>14</a:t>
            </a:fld>
            <a:endParaRPr lang="zh-TW" altLang="en-US" noProof="0"/>
          </a:p>
        </p:txBody>
      </p:sp>
      <p:pic>
        <p:nvPicPr>
          <p:cNvPr id="7" name="圖片 6">
            <a:extLst>
              <a:ext uri="{FF2B5EF4-FFF2-40B4-BE49-F238E27FC236}">
                <a16:creationId xmlns:a16="http://schemas.microsoft.com/office/drawing/2014/main" id="{ED0DF087-DFE7-07F1-2BC5-A4A0DB9DBC5F}"/>
              </a:ext>
            </a:extLst>
          </p:cNvPr>
          <p:cNvPicPr>
            <a:picLocks noChangeAspect="1"/>
          </p:cNvPicPr>
          <p:nvPr/>
        </p:nvPicPr>
        <p:blipFill rotWithShape="1">
          <a:blip r:embed="rId2"/>
          <a:srcRect l="4615" t="29303" r="55825" b="55368"/>
          <a:stretch/>
        </p:blipFill>
        <p:spPr>
          <a:xfrm>
            <a:off x="2876243" y="1397457"/>
            <a:ext cx="6439513" cy="1403607"/>
          </a:xfrm>
          <a:prstGeom prst="rect">
            <a:avLst/>
          </a:prstGeom>
        </p:spPr>
      </p:pic>
      <p:pic>
        <p:nvPicPr>
          <p:cNvPr id="9" name="圖片 8">
            <a:extLst>
              <a:ext uri="{FF2B5EF4-FFF2-40B4-BE49-F238E27FC236}">
                <a16:creationId xmlns:a16="http://schemas.microsoft.com/office/drawing/2014/main" id="{D3143519-C939-FC6F-8B64-BE0320DC06C4}"/>
              </a:ext>
            </a:extLst>
          </p:cNvPr>
          <p:cNvPicPr>
            <a:picLocks noChangeAspect="1"/>
          </p:cNvPicPr>
          <p:nvPr/>
        </p:nvPicPr>
        <p:blipFill rotWithShape="1">
          <a:blip r:embed="rId3"/>
          <a:srcRect l="4063" t="49047" r="65703" b="27361"/>
          <a:stretch/>
        </p:blipFill>
        <p:spPr>
          <a:xfrm>
            <a:off x="3221827" y="4078079"/>
            <a:ext cx="5748338" cy="2523037"/>
          </a:xfrm>
          <a:prstGeom prst="rect">
            <a:avLst/>
          </a:prstGeom>
        </p:spPr>
      </p:pic>
      <p:sp>
        <p:nvSpPr>
          <p:cNvPr id="10" name="文字方塊 9">
            <a:extLst>
              <a:ext uri="{FF2B5EF4-FFF2-40B4-BE49-F238E27FC236}">
                <a16:creationId xmlns:a16="http://schemas.microsoft.com/office/drawing/2014/main" id="{ED4460FE-514B-CFE9-0D75-5754EAAB83F4}"/>
              </a:ext>
            </a:extLst>
          </p:cNvPr>
          <p:cNvSpPr txBox="1"/>
          <p:nvPr/>
        </p:nvSpPr>
        <p:spPr>
          <a:xfrm>
            <a:off x="2260011" y="2845516"/>
            <a:ext cx="7671973" cy="1477328"/>
          </a:xfrm>
          <a:prstGeom prst="rect">
            <a:avLst/>
          </a:prstGeom>
          <a:noFill/>
        </p:spPr>
        <p:txBody>
          <a:bodyPr wrap="none" rtlCol="0">
            <a:spAutoFit/>
          </a:bodyPr>
          <a:lstStyle/>
          <a:p>
            <a:pPr algn="ctr" fontAlgn="base"/>
            <a:r>
              <a:rPr lang="zh-TW" altLang="en-US">
                <a:solidFill>
                  <a:srgbClr val="555555"/>
                </a:solidFill>
                <a:latin typeface="微軟正黑體" panose="020B0604030504040204" pitchFamily="34" charset="-120"/>
                <a:ea typeface="微軟正黑體" panose="020B0604030504040204" pitchFamily="34" charset="-120"/>
              </a:rPr>
              <a:t>有了一個主題的數據，我們可以繪製它。數據由重疊的</a:t>
            </a:r>
            <a:r>
              <a:rPr lang="en-US" altLang="zh-TW">
                <a:solidFill>
                  <a:srgbClr val="555555"/>
                </a:solidFill>
                <a:latin typeface="微軟正黑體" panose="020B0604030504040204" pitchFamily="34" charset="-120"/>
                <a:ea typeface="微軟正黑體" panose="020B0604030504040204" pitchFamily="34" charset="-120"/>
              </a:rPr>
              <a:t>window</a:t>
            </a:r>
            <a:r>
              <a:rPr lang="zh-TW" altLang="en-US">
                <a:solidFill>
                  <a:srgbClr val="555555"/>
                </a:solidFill>
                <a:latin typeface="微軟正黑體" panose="020B0604030504040204" pitchFamily="34" charset="-120"/>
                <a:ea typeface="微軟正黑體" panose="020B0604030504040204" pitchFamily="34" charset="-120"/>
              </a:rPr>
              <a:t>組成。</a:t>
            </a:r>
            <a:endParaRPr lang="en-US" altLang="zh-TW">
              <a:solidFill>
                <a:srgbClr val="555555"/>
              </a:solidFill>
              <a:latin typeface="微軟正黑體" panose="020B0604030504040204" pitchFamily="34" charset="-120"/>
              <a:ea typeface="微軟正黑體" panose="020B0604030504040204" pitchFamily="34" charset="-120"/>
            </a:endParaRPr>
          </a:p>
          <a:p>
            <a:pPr algn="ctr" fontAlgn="base"/>
            <a:r>
              <a:rPr lang="zh-TW" altLang="en-US">
                <a:solidFill>
                  <a:srgbClr val="555555"/>
                </a:solidFill>
                <a:latin typeface="微軟正黑體" panose="020B0604030504040204" pitchFamily="34" charset="-120"/>
                <a:ea typeface="微軟正黑體" panose="020B0604030504040204" pitchFamily="34" charset="-120"/>
              </a:rPr>
              <a:t>我們可以編寫一個函數來消除這種重疊，</a:t>
            </a:r>
            <a:endParaRPr lang="en-US" altLang="zh-TW">
              <a:solidFill>
                <a:srgbClr val="555555"/>
              </a:solidFill>
              <a:latin typeface="微軟正黑體" panose="020B0604030504040204" pitchFamily="34" charset="-120"/>
              <a:ea typeface="微軟正黑體" panose="020B0604030504040204" pitchFamily="34" charset="-120"/>
            </a:endParaRPr>
          </a:p>
          <a:p>
            <a:pPr algn="ctr" fontAlgn="base"/>
            <a:r>
              <a:rPr lang="zh-TW" altLang="en-US">
                <a:solidFill>
                  <a:srgbClr val="555555"/>
                </a:solidFill>
                <a:latin typeface="微軟正黑體" panose="020B0604030504040204" pitchFamily="34" charset="-120"/>
                <a:ea typeface="微軟正黑體" panose="020B0604030504040204" pitchFamily="34" charset="-120"/>
              </a:rPr>
              <a:t>並將給定參數的</a:t>
            </a:r>
            <a:r>
              <a:rPr lang="en-US" altLang="zh-TW">
                <a:solidFill>
                  <a:srgbClr val="555555"/>
                </a:solidFill>
                <a:latin typeface="微軟正黑體" panose="020B0604030504040204" pitchFamily="34" charset="-120"/>
                <a:ea typeface="微軟正黑體" panose="020B0604030504040204" pitchFamily="34" charset="-120"/>
              </a:rPr>
              <a:t>window</a:t>
            </a:r>
            <a:r>
              <a:rPr lang="zh-TW" altLang="en-US">
                <a:solidFill>
                  <a:srgbClr val="555555"/>
                </a:solidFill>
                <a:latin typeface="微軟正黑體" panose="020B0604030504040204" pitchFamily="34" charset="-120"/>
                <a:ea typeface="微軟正黑體" panose="020B0604030504040204" pitchFamily="34" charset="-120"/>
              </a:rPr>
              <a:t>壓縮成一個長序列，以便直接繪製為</a:t>
            </a:r>
            <a:r>
              <a:rPr lang="en-US" altLang="zh-TW">
                <a:solidFill>
                  <a:srgbClr val="555555"/>
                </a:solidFill>
                <a:latin typeface="微軟正黑體" panose="020B0604030504040204" pitchFamily="34" charset="-120"/>
                <a:ea typeface="微軟正黑體" panose="020B0604030504040204" pitchFamily="34" charset="-120"/>
              </a:rPr>
              <a:t>1D</a:t>
            </a:r>
            <a:r>
              <a:rPr lang="zh-TW" altLang="en-US">
                <a:solidFill>
                  <a:srgbClr val="555555"/>
                </a:solidFill>
                <a:latin typeface="微軟正黑體" panose="020B0604030504040204" pitchFamily="34" charset="-120"/>
                <a:ea typeface="微軟正黑體" panose="020B0604030504040204" pitchFamily="34" charset="-120"/>
              </a:rPr>
              <a:t>線圖。</a:t>
            </a:r>
          </a:p>
          <a:p>
            <a:pPr algn="ctr" fontAlgn="base"/>
            <a:r>
              <a:rPr lang="zh-TW" altLang="en-US">
                <a:solidFill>
                  <a:srgbClr val="555555"/>
                </a:solidFill>
                <a:latin typeface="微軟正黑體" panose="020B0604030504040204" pitchFamily="34" charset="-120"/>
                <a:ea typeface="微軟正黑體" panose="020B0604030504040204" pitchFamily="34" charset="-120"/>
              </a:rPr>
              <a:t>下面的</a:t>
            </a:r>
            <a:r>
              <a:rPr lang="en-US" altLang="zh-TW">
                <a:solidFill>
                  <a:srgbClr val="555555"/>
                </a:solidFill>
                <a:latin typeface="微軟正黑體" panose="020B0604030504040204" pitchFamily="34" charset="-120"/>
                <a:ea typeface="微軟正黑體" panose="020B0604030504040204" pitchFamily="34" charset="-120"/>
              </a:rPr>
              <a:t>to_series()</a:t>
            </a:r>
            <a:r>
              <a:rPr lang="zh-TW" altLang="en-US">
                <a:solidFill>
                  <a:srgbClr val="555555"/>
                </a:solidFill>
                <a:latin typeface="微軟正黑體" panose="020B0604030504040204" pitchFamily="34" charset="-120"/>
                <a:ea typeface="微軟正黑體" panose="020B0604030504040204" pitchFamily="34" charset="-120"/>
              </a:rPr>
              <a:t>函數給定參數（</a:t>
            </a:r>
            <a:r>
              <a:rPr lang="en-US" altLang="zh-TW">
                <a:solidFill>
                  <a:srgbClr val="555555"/>
                </a:solidFill>
                <a:latin typeface="微軟正黑體" panose="020B0604030504040204" pitchFamily="34" charset="-120"/>
                <a:ea typeface="微軟正黑體" panose="020B0604030504040204" pitchFamily="34" charset="-120"/>
              </a:rPr>
              <a:t>window</a:t>
            </a:r>
            <a:r>
              <a:rPr lang="zh-TW" altLang="en-US">
                <a:solidFill>
                  <a:srgbClr val="555555"/>
                </a:solidFill>
                <a:latin typeface="微軟正黑體" panose="020B0604030504040204" pitchFamily="34" charset="-120"/>
                <a:ea typeface="微軟正黑體" panose="020B0604030504040204" pitchFamily="34" charset="-120"/>
              </a:rPr>
              <a:t>陣列）</a:t>
            </a:r>
            <a:r>
              <a:rPr lang="zh-TW" altLang="en-US" b="1">
                <a:solidFill>
                  <a:srgbClr val="555555"/>
                </a:solidFill>
                <a:latin typeface="微軟正黑體" panose="020B0604030504040204" pitchFamily="34" charset="-120"/>
                <a:ea typeface="微軟正黑體" panose="020B0604030504040204" pitchFamily="34" charset="-120"/>
              </a:rPr>
              <a:t>實現消除重疊的行為</a:t>
            </a:r>
            <a:r>
              <a:rPr lang="zh-TW" altLang="en-US">
                <a:solidFill>
                  <a:srgbClr val="555555"/>
                </a:solidFill>
                <a:latin typeface="微軟正黑體" panose="020B0604030504040204" pitchFamily="34" charset="-120"/>
                <a:ea typeface="微軟正黑體" panose="020B0604030504040204" pitchFamily="34" charset="-120"/>
              </a:rPr>
              <a:t>。</a:t>
            </a:r>
          </a:p>
          <a:p>
            <a:endParaRPr lang="zh-TW" altLang="en-US"/>
          </a:p>
        </p:txBody>
      </p:sp>
      <p:sp>
        <p:nvSpPr>
          <p:cNvPr id="11" name="文字方塊 10">
            <a:extLst>
              <a:ext uri="{FF2B5EF4-FFF2-40B4-BE49-F238E27FC236}">
                <a16:creationId xmlns:a16="http://schemas.microsoft.com/office/drawing/2014/main" id="{ABBAE111-9A8D-7DF7-6146-64F32154C1F9}"/>
              </a:ext>
            </a:extLst>
          </p:cNvPr>
          <p:cNvSpPr txBox="1"/>
          <p:nvPr/>
        </p:nvSpPr>
        <p:spPr>
          <a:xfrm>
            <a:off x="2898615" y="429675"/>
            <a:ext cx="6417141" cy="923330"/>
          </a:xfrm>
          <a:prstGeom prst="rect">
            <a:avLst/>
          </a:prstGeom>
          <a:noFill/>
        </p:spPr>
        <p:txBody>
          <a:bodyPr wrap="none" rtlCol="0">
            <a:spAutoFit/>
          </a:bodyPr>
          <a:lstStyle/>
          <a:p>
            <a:pPr algn="ctr" fontAlgn="base"/>
            <a:r>
              <a:rPr lang="en-US" altLang="zh-TW">
                <a:solidFill>
                  <a:srgbClr val="555555"/>
                </a:solidFill>
                <a:latin typeface="微軟正黑體" panose="020B0604030504040204" pitchFamily="34" charset="-120"/>
                <a:ea typeface="微軟正黑體" panose="020B0604030504040204" pitchFamily="34" charset="-120"/>
              </a:rPr>
              <a:t>data_for_subject()</a:t>
            </a:r>
            <a:r>
              <a:rPr lang="zh-TW" altLang="en-US">
                <a:solidFill>
                  <a:srgbClr val="555555"/>
                </a:solidFill>
                <a:latin typeface="微軟正黑體" panose="020B0604030504040204" pitchFamily="34" charset="-120"/>
                <a:ea typeface="微軟正黑體" panose="020B0604030504040204" pitchFamily="34" charset="-120"/>
              </a:rPr>
              <a:t>函數實現了這個行為。</a:t>
            </a:r>
            <a:br>
              <a:rPr lang="en-US" altLang="zh-TW">
                <a:solidFill>
                  <a:srgbClr val="555555"/>
                </a:solidFill>
                <a:latin typeface="微軟正黑體" panose="020B0604030504040204" pitchFamily="34" charset="-120"/>
                <a:ea typeface="微軟正黑體" panose="020B0604030504040204" pitchFamily="34" charset="-120"/>
              </a:rPr>
            </a:br>
            <a:r>
              <a:rPr lang="zh-TW" altLang="en-US">
                <a:solidFill>
                  <a:srgbClr val="555555"/>
                </a:solidFill>
                <a:latin typeface="微軟正黑體" panose="020B0604030504040204" pitchFamily="34" charset="-120"/>
                <a:ea typeface="微軟正黑體" panose="020B0604030504040204" pitchFamily="34" charset="-120"/>
              </a:rPr>
              <a:t>它將獲取加載的訓練數據、我們感興趣的主題及主題的索引，</a:t>
            </a:r>
            <a:br>
              <a:rPr lang="en-US" altLang="zh-TW">
                <a:solidFill>
                  <a:srgbClr val="555555"/>
                </a:solidFill>
                <a:latin typeface="微軟正黑體" panose="020B0604030504040204" pitchFamily="34" charset="-120"/>
                <a:ea typeface="微軟正黑體" panose="020B0604030504040204" pitchFamily="34" charset="-120"/>
              </a:rPr>
            </a:br>
            <a:r>
              <a:rPr lang="zh-TW" altLang="en-US">
                <a:solidFill>
                  <a:srgbClr val="555555"/>
                </a:solidFill>
                <a:latin typeface="微軟正黑體" panose="020B0604030504040204" pitchFamily="34" charset="-120"/>
                <a:ea typeface="微軟正黑體" panose="020B0604030504040204" pitchFamily="34" charset="-120"/>
              </a:rPr>
              <a:t>並將其</a:t>
            </a:r>
            <a:r>
              <a:rPr lang="en-US" altLang="zh-TW">
                <a:solidFill>
                  <a:srgbClr val="555555"/>
                </a:solidFill>
                <a:latin typeface="微軟正黑體" panose="020B0604030504040204" pitchFamily="34" charset="-120"/>
                <a:ea typeface="微軟正黑體" panose="020B0604030504040204" pitchFamily="34" charset="-120"/>
              </a:rPr>
              <a:t>return to</a:t>
            </a:r>
            <a:r>
              <a:rPr lang="zh-TW" altLang="en-US">
                <a:solidFill>
                  <a:srgbClr val="555555"/>
                </a:solidFill>
                <a:latin typeface="微軟正黑體" panose="020B0604030504040204" pitchFamily="34" charset="-120"/>
                <a:ea typeface="微軟正黑體" panose="020B0604030504040204" pitchFamily="34" charset="-120"/>
              </a:rPr>
              <a:t>主題的</a:t>
            </a:r>
            <a:r>
              <a:rPr lang="en-US" altLang="zh-TW">
                <a:solidFill>
                  <a:srgbClr val="555555"/>
                </a:solidFill>
                <a:latin typeface="微軟正黑體" panose="020B0604030504040204" pitchFamily="34" charset="-120"/>
                <a:ea typeface="微軟正黑體" panose="020B0604030504040204" pitchFamily="34" charset="-120"/>
              </a:rPr>
              <a:t>X</a:t>
            </a:r>
            <a:r>
              <a:rPr lang="zh-TW" altLang="en-US">
                <a:solidFill>
                  <a:srgbClr val="555555"/>
                </a:solidFill>
                <a:latin typeface="微軟正黑體" panose="020B0604030504040204" pitchFamily="34" charset="-120"/>
                <a:ea typeface="微軟正黑體" panose="020B0604030504040204" pitchFamily="34" charset="-120"/>
              </a:rPr>
              <a:t>和</a:t>
            </a:r>
            <a:r>
              <a:rPr lang="en-US" altLang="zh-TW">
                <a:solidFill>
                  <a:srgbClr val="555555"/>
                </a:solidFill>
                <a:latin typeface="微軟正黑體" panose="020B0604030504040204" pitchFamily="34" charset="-120"/>
                <a:ea typeface="微軟正黑體" panose="020B0604030504040204" pitchFamily="34" charset="-120"/>
              </a:rPr>
              <a:t>y</a:t>
            </a:r>
            <a:r>
              <a:rPr lang="zh-TW" altLang="en-US">
                <a:solidFill>
                  <a:srgbClr val="555555"/>
                </a:solidFill>
                <a:latin typeface="微軟正黑體" panose="020B0604030504040204" pitchFamily="34" charset="-120"/>
                <a:ea typeface="微軟正黑體" panose="020B0604030504040204" pitchFamily="34" charset="-120"/>
              </a:rPr>
              <a:t>數據。</a:t>
            </a:r>
          </a:p>
        </p:txBody>
      </p:sp>
    </p:spTree>
    <p:extLst>
      <p:ext uri="{BB962C8B-B14F-4D97-AF65-F5344CB8AC3E}">
        <p14:creationId xmlns:p14="http://schemas.microsoft.com/office/powerpoint/2010/main" val="393366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7C8BE0AC-C84D-0D07-33D4-925AB1370C76}"/>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63812631-AA26-DBE1-F882-95B82F9BABD1}"/>
              </a:ext>
            </a:extLst>
          </p:cNvPr>
          <p:cNvSpPr>
            <a:spLocks noGrp="1"/>
          </p:cNvSpPr>
          <p:nvPr>
            <p:ph type="sldNum" sz="quarter" idx="12"/>
          </p:nvPr>
        </p:nvSpPr>
        <p:spPr/>
        <p:txBody>
          <a:bodyPr/>
          <a:lstStyle/>
          <a:p>
            <a:fld id="{B5CEABB6-07DC-46E8-9B57-56EC44A396E5}" type="slidenum">
              <a:rPr lang="en-US" altLang="zh-TW" noProof="0" smtClean="0"/>
              <a:pPr/>
              <a:t>15</a:t>
            </a:fld>
            <a:endParaRPr lang="zh-TW" altLang="en-US" noProof="0"/>
          </a:p>
        </p:txBody>
      </p:sp>
      <p:pic>
        <p:nvPicPr>
          <p:cNvPr id="7" name="圖片 6">
            <a:extLst>
              <a:ext uri="{FF2B5EF4-FFF2-40B4-BE49-F238E27FC236}">
                <a16:creationId xmlns:a16="http://schemas.microsoft.com/office/drawing/2014/main" id="{D62FAF84-B248-E10D-4D67-F00E84CB0742}"/>
              </a:ext>
            </a:extLst>
          </p:cNvPr>
          <p:cNvPicPr>
            <a:picLocks noChangeAspect="1"/>
          </p:cNvPicPr>
          <p:nvPr/>
        </p:nvPicPr>
        <p:blipFill>
          <a:blip r:embed="rId3"/>
          <a:stretch>
            <a:fillRect/>
          </a:stretch>
        </p:blipFill>
        <p:spPr>
          <a:xfrm>
            <a:off x="6096000" y="607548"/>
            <a:ext cx="5695950" cy="5642903"/>
          </a:xfrm>
          <a:prstGeom prst="rect">
            <a:avLst/>
          </a:prstGeom>
        </p:spPr>
      </p:pic>
      <p:sp>
        <p:nvSpPr>
          <p:cNvPr id="29" name="文字方塊 28">
            <a:extLst>
              <a:ext uri="{FF2B5EF4-FFF2-40B4-BE49-F238E27FC236}">
                <a16:creationId xmlns:a16="http://schemas.microsoft.com/office/drawing/2014/main" id="{8117261E-ABD9-AB07-BBAB-412725A556AA}"/>
              </a:ext>
            </a:extLst>
          </p:cNvPr>
          <p:cNvSpPr txBox="1"/>
          <p:nvPr/>
        </p:nvSpPr>
        <p:spPr>
          <a:xfrm>
            <a:off x="0" y="2652177"/>
            <a:ext cx="6417141" cy="2585323"/>
          </a:xfrm>
          <a:prstGeom prst="rect">
            <a:avLst/>
          </a:prstGeom>
          <a:noFill/>
        </p:spPr>
        <p:txBody>
          <a:bodyPr wrap="none" rtlCol="0">
            <a:spAutoFit/>
          </a:bodyPr>
          <a:lstStyle/>
          <a:p>
            <a:pPr algn="ctr" fontAlgn="base"/>
            <a:r>
              <a:rPr lang="zh-TW" altLang="en-US" b="1">
                <a:solidFill>
                  <a:srgbClr val="555555"/>
                </a:solidFill>
                <a:latin typeface="Helvetica Neue"/>
              </a:rPr>
              <a:t>消除重疊後</a:t>
            </a:r>
            <a:r>
              <a:rPr lang="zh-TW" altLang="en-US" b="1">
                <a:solidFill>
                  <a:srgbClr val="555555"/>
                </a:solidFill>
                <a:effectLst/>
                <a:latin typeface="Helvetica Neue"/>
              </a:rPr>
              <a:t>，我們有足夠的數據來繪製數據圖</a:t>
            </a:r>
            <a:r>
              <a:rPr lang="zh-TW" altLang="en-US" b="0">
                <a:solidFill>
                  <a:srgbClr val="555555"/>
                </a:solidFill>
                <a:effectLst/>
                <a:latin typeface="Helvetica Neue"/>
              </a:rPr>
              <a:t>。</a:t>
            </a:r>
            <a:endParaRPr lang="en-US" altLang="zh-TW" b="0">
              <a:solidFill>
                <a:srgbClr val="555555"/>
              </a:solidFill>
              <a:effectLst/>
              <a:latin typeface="Helvetica Neue"/>
            </a:endParaRPr>
          </a:p>
          <a:p>
            <a:pPr algn="ctr" fontAlgn="base"/>
            <a:r>
              <a:rPr lang="zh-TW" altLang="en-US" b="1">
                <a:solidFill>
                  <a:srgbClr val="555555"/>
                </a:solidFill>
                <a:effectLst/>
                <a:latin typeface="Helvetica Neue"/>
              </a:rPr>
              <a:t>依次繪製受試者的九個變量中的每一個和活動水平的最終圖</a:t>
            </a:r>
            <a:r>
              <a:rPr lang="zh-TW" altLang="en-US" b="0">
                <a:solidFill>
                  <a:srgbClr val="555555"/>
                </a:solidFill>
                <a:effectLst/>
                <a:latin typeface="Helvetica Neue"/>
              </a:rPr>
              <a:t>。</a:t>
            </a:r>
          </a:p>
          <a:p>
            <a:pPr algn="ctr" fontAlgn="base"/>
            <a:r>
              <a:rPr lang="zh-TW" altLang="en-US" b="0">
                <a:solidFill>
                  <a:srgbClr val="555555"/>
                </a:solidFill>
                <a:effectLst/>
                <a:latin typeface="Helvetica Neue"/>
              </a:rPr>
              <a:t>每個系列將具有相同數量的時間長（</a:t>
            </a:r>
            <a:r>
              <a:rPr lang="en-US" altLang="zh-TW" b="0">
                <a:solidFill>
                  <a:srgbClr val="555555"/>
                </a:solidFill>
                <a:effectLst/>
                <a:latin typeface="Helvetica Neue"/>
              </a:rPr>
              <a:t>x </a:t>
            </a:r>
            <a:r>
              <a:rPr lang="zh-TW" altLang="en-US" b="0">
                <a:solidFill>
                  <a:srgbClr val="555555"/>
                </a:solidFill>
                <a:effectLst/>
                <a:latin typeface="Helvetica Neue"/>
              </a:rPr>
              <a:t>軸長度</a:t>
            </a:r>
            <a:r>
              <a:rPr lang="en-US" altLang="zh-TW" b="0">
                <a:solidFill>
                  <a:srgbClr val="555555"/>
                </a:solidFill>
                <a:effectLst/>
                <a:latin typeface="Helvetica Neue"/>
              </a:rPr>
              <a:t>341</a:t>
            </a:r>
            <a:r>
              <a:rPr lang="zh-TW" altLang="en-US" b="0">
                <a:solidFill>
                  <a:srgbClr val="555555"/>
                </a:solidFill>
                <a:effectLst/>
                <a:latin typeface="Helvetica Neue"/>
              </a:rPr>
              <a:t>），</a:t>
            </a:r>
            <a:endParaRPr lang="en-US" altLang="zh-TW" b="0">
              <a:solidFill>
                <a:srgbClr val="555555"/>
              </a:solidFill>
              <a:effectLst/>
              <a:latin typeface="Helvetica Neue"/>
            </a:endParaRPr>
          </a:p>
          <a:p>
            <a:pPr algn="ctr" fontAlgn="base"/>
            <a:r>
              <a:rPr lang="zh-TW" altLang="en-US" b="0">
                <a:solidFill>
                  <a:srgbClr val="555555"/>
                </a:solidFill>
                <a:effectLst/>
                <a:latin typeface="Helvetica Neue"/>
              </a:rPr>
              <a:t>因此，為每個變量創建一個子圖並垂直對齊所有圖，</a:t>
            </a:r>
            <a:endParaRPr lang="en-US" altLang="zh-TW" b="0">
              <a:solidFill>
                <a:srgbClr val="555555"/>
              </a:solidFill>
              <a:effectLst/>
              <a:latin typeface="Helvetica Neue"/>
            </a:endParaRPr>
          </a:p>
          <a:p>
            <a:pPr algn="ctr" fontAlgn="base"/>
            <a:r>
              <a:rPr lang="zh-TW" altLang="en-US" b="0">
                <a:solidFill>
                  <a:srgbClr val="555555"/>
                </a:solidFill>
                <a:effectLst/>
                <a:latin typeface="Helvetica Neue"/>
              </a:rPr>
              <a:t>這樣我們就可以比較每個變量的移動。</a:t>
            </a:r>
          </a:p>
          <a:p>
            <a:pPr algn="ctr" fontAlgn="base"/>
            <a:r>
              <a:rPr lang="zh-TW" altLang="en-US" b="0">
                <a:solidFill>
                  <a:srgbClr val="555555"/>
                </a:solidFill>
                <a:effectLst/>
                <a:latin typeface="Helvetica Neue"/>
              </a:rPr>
              <a:t>下面的</a:t>
            </a:r>
            <a:r>
              <a:rPr lang="en-US" altLang="zh-TW" b="0" i="1">
                <a:solidFill>
                  <a:srgbClr val="555555"/>
                </a:solidFill>
                <a:effectLst/>
                <a:latin typeface="Helvetica Neue"/>
              </a:rPr>
              <a:t>plot_subject()</a:t>
            </a:r>
            <a:r>
              <a:rPr lang="zh-TW" altLang="en-US" b="0">
                <a:solidFill>
                  <a:srgbClr val="555555"/>
                </a:solidFill>
                <a:effectLst/>
                <a:latin typeface="Helvetica Neue"/>
              </a:rPr>
              <a:t>函數為單個主題的</a:t>
            </a:r>
            <a:r>
              <a:rPr lang="en-US" altLang="zh-TW" b="0" i="1">
                <a:solidFill>
                  <a:srgbClr val="555555"/>
                </a:solidFill>
                <a:effectLst/>
                <a:latin typeface="Helvetica Neue"/>
              </a:rPr>
              <a:t>X</a:t>
            </a:r>
            <a:r>
              <a:rPr lang="zh-TW" altLang="en-US" b="0">
                <a:solidFill>
                  <a:srgbClr val="555555"/>
                </a:solidFill>
                <a:effectLst/>
                <a:latin typeface="Helvetica Neue"/>
              </a:rPr>
              <a:t>和</a:t>
            </a:r>
            <a:r>
              <a:rPr lang="en-US" altLang="zh-TW" b="0" i="1">
                <a:solidFill>
                  <a:srgbClr val="555555"/>
                </a:solidFill>
                <a:effectLst/>
                <a:latin typeface="Helvetica Neue"/>
              </a:rPr>
              <a:t>y</a:t>
            </a:r>
            <a:r>
              <a:rPr lang="zh-TW" altLang="en-US" b="0" i="1">
                <a:solidFill>
                  <a:srgbClr val="555555"/>
                </a:solidFill>
                <a:effectLst/>
                <a:latin typeface="Helvetica Neue"/>
              </a:rPr>
              <a:t>數據。</a:t>
            </a:r>
            <a:endParaRPr lang="en-US" altLang="zh-TW" b="0" i="1">
              <a:solidFill>
                <a:srgbClr val="555555"/>
              </a:solidFill>
              <a:effectLst/>
              <a:latin typeface="Helvetica Neue"/>
            </a:endParaRPr>
          </a:p>
          <a:p>
            <a:pPr algn="ctr" fontAlgn="base"/>
            <a:r>
              <a:rPr lang="zh-TW" altLang="en-US" b="0">
                <a:solidFill>
                  <a:srgbClr val="555555"/>
                </a:solidFill>
                <a:effectLst/>
                <a:latin typeface="Helvetica Neue"/>
              </a:rPr>
              <a:t>該函數變量順序與在</a:t>
            </a:r>
            <a:r>
              <a:rPr lang="en-US" altLang="zh-TW" b="0" i="1">
                <a:solidFill>
                  <a:srgbClr val="555555"/>
                </a:solidFill>
                <a:effectLst/>
                <a:latin typeface="Helvetica Neue"/>
              </a:rPr>
              <a:t>load_dataset() </a:t>
            </a:r>
            <a:r>
              <a:rPr lang="zh-TW" altLang="en-US" b="0">
                <a:solidFill>
                  <a:srgbClr val="555555"/>
                </a:solidFill>
                <a:effectLst/>
                <a:latin typeface="Helvetica Neue"/>
              </a:rPr>
              <a:t>加載的順序相同。</a:t>
            </a:r>
            <a:endParaRPr lang="en-US" altLang="zh-TW" b="0">
              <a:solidFill>
                <a:srgbClr val="555555"/>
              </a:solidFill>
              <a:effectLst/>
              <a:latin typeface="Helvetica Neue"/>
            </a:endParaRPr>
          </a:p>
          <a:p>
            <a:pPr algn="ctr" fontAlgn="base"/>
            <a:r>
              <a:rPr lang="zh-TW" altLang="en-US" b="0">
                <a:solidFill>
                  <a:srgbClr val="555555"/>
                </a:solidFill>
                <a:effectLst/>
                <a:latin typeface="Helvetica Neue"/>
              </a:rPr>
              <a:t>每個圖還添加了一個標題，</a:t>
            </a:r>
            <a:r>
              <a:rPr lang="zh-TW" altLang="en-US">
                <a:solidFill>
                  <a:srgbClr val="555555"/>
                </a:solidFill>
                <a:latin typeface="Helvetica Neue"/>
              </a:rPr>
              <a:t>以免搞</a:t>
            </a:r>
            <a:r>
              <a:rPr lang="zh-TW" altLang="en-US" b="0">
                <a:solidFill>
                  <a:srgbClr val="555555"/>
                </a:solidFill>
                <a:effectLst/>
                <a:latin typeface="Helvetica Neue"/>
              </a:rPr>
              <a:t>混正在看的內容。</a:t>
            </a:r>
          </a:p>
          <a:p>
            <a:endParaRPr lang="zh-TW" altLang="en-US"/>
          </a:p>
        </p:txBody>
      </p:sp>
    </p:spTree>
    <p:extLst>
      <p:ext uri="{BB962C8B-B14F-4D97-AF65-F5344CB8AC3E}">
        <p14:creationId xmlns:p14="http://schemas.microsoft.com/office/powerpoint/2010/main" val="207055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AF067DA4-7F47-450C-0B19-6819F1C0C954}"/>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415F6A0B-AD50-25DB-1DE7-6C19CF023E54}"/>
              </a:ext>
            </a:extLst>
          </p:cNvPr>
          <p:cNvSpPr>
            <a:spLocks noGrp="1"/>
          </p:cNvSpPr>
          <p:nvPr>
            <p:ph type="sldNum" sz="quarter" idx="12"/>
          </p:nvPr>
        </p:nvSpPr>
        <p:spPr/>
        <p:txBody>
          <a:bodyPr/>
          <a:lstStyle/>
          <a:p>
            <a:fld id="{B5CEABB6-07DC-46E8-9B57-56EC44A396E5}" type="slidenum">
              <a:rPr lang="en-US" altLang="zh-TW" noProof="0" smtClean="0"/>
              <a:pPr/>
              <a:t>16</a:t>
            </a:fld>
            <a:endParaRPr lang="zh-TW" altLang="en-US" noProof="0"/>
          </a:p>
        </p:txBody>
      </p:sp>
      <p:pic>
        <p:nvPicPr>
          <p:cNvPr id="7" name="圖片 6">
            <a:extLst>
              <a:ext uri="{FF2B5EF4-FFF2-40B4-BE49-F238E27FC236}">
                <a16:creationId xmlns:a16="http://schemas.microsoft.com/office/drawing/2014/main" id="{7DC26982-3D43-DBFC-0218-536CAE179AD3}"/>
              </a:ext>
            </a:extLst>
          </p:cNvPr>
          <p:cNvPicPr>
            <a:picLocks noChangeAspect="1"/>
          </p:cNvPicPr>
          <p:nvPr/>
        </p:nvPicPr>
        <p:blipFill rotWithShape="1">
          <a:blip r:embed="rId2"/>
          <a:srcRect l="3638" t="8381" r="7609" b="4537"/>
          <a:stretch/>
        </p:blipFill>
        <p:spPr>
          <a:xfrm>
            <a:off x="3114674" y="1590623"/>
            <a:ext cx="5962651" cy="4387850"/>
          </a:xfrm>
          <a:prstGeom prst="rect">
            <a:avLst/>
          </a:prstGeom>
        </p:spPr>
      </p:pic>
      <p:sp>
        <p:nvSpPr>
          <p:cNvPr id="8" name="文字方塊 7">
            <a:extLst>
              <a:ext uri="{FF2B5EF4-FFF2-40B4-BE49-F238E27FC236}">
                <a16:creationId xmlns:a16="http://schemas.microsoft.com/office/drawing/2014/main" id="{C7E07558-A0EA-0E30-7962-556760A12E87}"/>
              </a:ext>
            </a:extLst>
          </p:cNvPr>
          <p:cNvSpPr txBox="1"/>
          <p:nvPr/>
        </p:nvSpPr>
        <p:spPr>
          <a:xfrm>
            <a:off x="1627238" y="562282"/>
            <a:ext cx="9802684" cy="1477328"/>
          </a:xfrm>
          <a:prstGeom prst="rect">
            <a:avLst/>
          </a:prstGeom>
          <a:noFill/>
        </p:spPr>
        <p:txBody>
          <a:bodyPr wrap="none" rtlCol="0">
            <a:spAutoFit/>
          </a:bodyPr>
          <a:lstStyle/>
          <a:p>
            <a:r>
              <a:rPr lang="zh-TW" altLang="en-US" b="0" i="0">
                <a:solidFill>
                  <a:srgbClr val="555555"/>
                </a:solidFill>
                <a:effectLst/>
                <a:latin typeface="Helvetica Neue"/>
              </a:rPr>
              <a:t>第一個主題的數據樣本，並創建一個包含 </a:t>
            </a:r>
            <a:r>
              <a:rPr lang="en-US" altLang="zh-TW" b="0" i="0">
                <a:solidFill>
                  <a:srgbClr val="555555"/>
                </a:solidFill>
                <a:effectLst/>
                <a:latin typeface="Helvetica Neue"/>
              </a:rPr>
              <a:t>10 </a:t>
            </a:r>
            <a:r>
              <a:rPr lang="zh-TW" altLang="en-US" b="0" i="0">
                <a:solidFill>
                  <a:srgbClr val="555555"/>
                </a:solidFill>
                <a:effectLst/>
                <a:latin typeface="Helvetica Neue"/>
              </a:rPr>
              <a:t>個圖的圖形，九個輸入變量和輸出類中的每一個。</a:t>
            </a:r>
            <a:endParaRPr lang="en-US" altLang="zh-TW" b="0" i="0">
              <a:solidFill>
                <a:srgbClr val="555555"/>
              </a:solidFill>
              <a:effectLst/>
              <a:latin typeface="Helvetica Neue"/>
            </a:endParaRPr>
          </a:p>
          <a:p>
            <a:pPr algn="l" fontAlgn="base"/>
            <a:r>
              <a:rPr lang="zh-TW" altLang="en-US" b="0">
                <a:solidFill>
                  <a:srgbClr val="555555"/>
                </a:solidFill>
                <a:effectLst/>
                <a:latin typeface="Helvetica Neue"/>
              </a:rPr>
              <a:t>在圖中，我們可以看到與活動 </a:t>
            </a:r>
            <a:r>
              <a:rPr lang="en-US" altLang="zh-TW" b="0">
                <a:solidFill>
                  <a:srgbClr val="555555"/>
                </a:solidFill>
                <a:effectLst/>
                <a:latin typeface="Helvetica Neue"/>
              </a:rPr>
              <a:t>1</a:t>
            </a:r>
            <a:r>
              <a:rPr lang="zh-TW" altLang="en-US" b="0">
                <a:solidFill>
                  <a:srgbClr val="555555"/>
                </a:solidFill>
                <a:effectLst/>
                <a:latin typeface="Helvetica Neue"/>
              </a:rPr>
              <a:t>、</a:t>
            </a:r>
            <a:r>
              <a:rPr lang="en-US" altLang="zh-TW" b="0">
                <a:solidFill>
                  <a:srgbClr val="555555"/>
                </a:solidFill>
                <a:effectLst/>
                <a:latin typeface="Helvetica Neue"/>
              </a:rPr>
              <a:t>2 </a:t>
            </a:r>
            <a:r>
              <a:rPr lang="zh-TW" altLang="en-US" b="0">
                <a:solidFill>
                  <a:srgbClr val="555555"/>
                </a:solidFill>
                <a:effectLst/>
                <a:latin typeface="Helvetica Neue"/>
              </a:rPr>
              <a:t>和 </a:t>
            </a:r>
            <a:r>
              <a:rPr lang="en-US" altLang="zh-TW" b="0">
                <a:solidFill>
                  <a:srgbClr val="555555"/>
                </a:solidFill>
                <a:effectLst/>
                <a:latin typeface="Helvetica Neue"/>
              </a:rPr>
              <a:t>3 (</a:t>
            </a:r>
            <a:r>
              <a:rPr lang="zh-TW" altLang="en-US" b="0">
                <a:solidFill>
                  <a:srgbClr val="555555"/>
                </a:solidFill>
                <a:effectLst/>
                <a:latin typeface="Helvetica Neue"/>
              </a:rPr>
              <a:t> 步行</a:t>
            </a:r>
            <a:r>
              <a:rPr lang="zh-TW" altLang="en-US">
                <a:solidFill>
                  <a:srgbClr val="555555"/>
                </a:solidFill>
                <a:latin typeface="Helvetica Neue"/>
              </a:rPr>
              <a:t>及</a:t>
            </a:r>
            <a:r>
              <a:rPr lang="zh-TW" altLang="en-US" b="0">
                <a:solidFill>
                  <a:srgbClr val="555555"/>
                </a:solidFill>
                <a:effectLst/>
                <a:latin typeface="Helvetica Neue"/>
              </a:rPr>
              <a:t>步行上下樓 </a:t>
            </a:r>
            <a:r>
              <a:rPr lang="en-US" altLang="zh-TW" b="0">
                <a:solidFill>
                  <a:srgbClr val="555555"/>
                </a:solidFill>
                <a:effectLst/>
                <a:latin typeface="Helvetica Neue"/>
              </a:rPr>
              <a:t>)</a:t>
            </a:r>
            <a:r>
              <a:rPr lang="zh-TW" altLang="en-US" b="0">
                <a:solidFill>
                  <a:srgbClr val="555555"/>
                </a:solidFill>
                <a:effectLst/>
                <a:latin typeface="Helvetica Neue"/>
              </a:rPr>
              <a:t> 對應的大動作。</a:t>
            </a:r>
            <a:endParaRPr lang="en-US" altLang="zh-TW" b="0">
              <a:solidFill>
                <a:srgbClr val="555555"/>
              </a:solidFill>
              <a:effectLst/>
              <a:latin typeface="Helvetica Neue"/>
            </a:endParaRPr>
          </a:p>
          <a:p>
            <a:pPr algn="l" fontAlgn="base"/>
            <a:r>
              <a:rPr lang="zh-TW" altLang="en-US" b="0">
                <a:solidFill>
                  <a:srgbClr val="555555"/>
                </a:solidFill>
                <a:effectLst/>
                <a:latin typeface="Helvetica Neue"/>
              </a:rPr>
              <a:t>，和活動 </a:t>
            </a:r>
            <a:r>
              <a:rPr lang="en-US" altLang="zh-TW" b="0">
                <a:solidFill>
                  <a:srgbClr val="555555"/>
                </a:solidFill>
                <a:effectLst/>
                <a:latin typeface="Helvetica Neue"/>
              </a:rPr>
              <a:t>4</a:t>
            </a:r>
            <a:r>
              <a:rPr lang="zh-TW" altLang="en-US" b="0">
                <a:solidFill>
                  <a:srgbClr val="555555"/>
                </a:solidFill>
                <a:effectLst/>
                <a:latin typeface="Helvetica Neue"/>
              </a:rPr>
              <a:t>、</a:t>
            </a:r>
            <a:r>
              <a:rPr lang="en-US" altLang="zh-TW" b="0">
                <a:solidFill>
                  <a:srgbClr val="555555"/>
                </a:solidFill>
                <a:effectLst/>
                <a:latin typeface="Helvetica Neue"/>
              </a:rPr>
              <a:t>5 </a:t>
            </a:r>
            <a:r>
              <a:rPr lang="zh-TW" altLang="en-US" b="0">
                <a:solidFill>
                  <a:srgbClr val="555555"/>
                </a:solidFill>
                <a:effectLst/>
                <a:latin typeface="Helvetica Neue"/>
              </a:rPr>
              <a:t>和 </a:t>
            </a:r>
            <a:r>
              <a:rPr lang="en-US" altLang="zh-TW" b="0">
                <a:solidFill>
                  <a:srgbClr val="555555"/>
                </a:solidFill>
                <a:effectLst/>
                <a:latin typeface="Helvetica Neue"/>
              </a:rPr>
              <a:t>6</a:t>
            </a:r>
            <a:r>
              <a:rPr lang="zh-TW" altLang="en-US" b="0">
                <a:solidFill>
                  <a:srgbClr val="555555"/>
                </a:solidFill>
                <a:effectLst/>
                <a:latin typeface="Helvetica Neue"/>
              </a:rPr>
              <a:t>（坐、站和躺）對應出更小的活動（即一條相對直線）。</a:t>
            </a:r>
          </a:p>
          <a:p>
            <a:br>
              <a:rPr lang="zh-TW" altLang="en-US"/>
            </a:br>
            <a:endParaRPr lang="zh-TW" altLang="en-US"/>
          </a:p>
        </p:txBody>
      </p:sp>
      <p:sp>
        <p:nvSpPr>
          <p:cNvPr id="2" name="文字方塊 1">
            <a:extLst>
              <a:ext uri="{FF2B5EF4-FFF2-40B4-BE49-F238E27FC236}">
                <a16:creationId xmlns:a16="http://schemas.microsoft.com/office/drawing/2014/main" id="{E3991332-DAEC-9740-87EC-7C26ABE55CC6}"/>
              </a:ext>
            </a:extLst>
          </p:cNvPr>
          <p:cNvSpPr txBox="1"/>
          <p:nvPr/>
        </p:nvSpPr>
        <p:spPr>
          <a:xfrm>
            <a:off x="5483047" y="5898118"/>
            <a:ext cx="415498" cy="369332"/>
          </a:xfrm>
          <a:prstGeom prst="rect">
            <a:avLst/>
          </a:prstGeom>
          <a:noFill/>
        </p:spPr>
        <p:txBody>
          <a:bodyPr wrap="none" rtlCol="0">
            <a:spAutoFit/>
          </a:bodyPr>
          <a:lstStyle/>
          <a:p>
            <a:r>
              <a:rPr lang="zh-TW" altLang="en-US" b="1"/>
              <a:t>大</a:t>
            </a:r>
          </a:p>
        </p:txBody>
      </p:sp>
      <p:sp>
        <p:nvSpPr>
          <p:cNvPr id="3" name="文字方塊 2">
            <a:extLst>
              <a:ext uri="{FF2B5EF4-FFF2-40B4-BE49-F238E27FC236}">
                <a16:creationId xmlns:a16="http://schemas.microsoft.com/office/drawing/2014/main" id="{189FB97C-1B49-6B8F-9D40-5177A9E37AD5}"/>
              </a:ext>
            </a:extLst>
          </p:cNvPr>
          <p:cNvSpPr txBox="1"/>
          <p:nvPr/>
        </p:nvSpPr>
        <p:spPr>
          <a:xfrm flipH="1">
            <a:off x="6659346" y="5898118"/>
            <a:ext cx="415497" cy="369332"/>
          </a:xfrm>
          <a:prstGeom prst="rect">
            <a:avLst/>
          </a:prstGeom>
          <a:noFill/>
        </p:spPr>
        <p:txBody>
          <a:bodyPr wrap="square" rtlCol="0">
            <a:spAutoFit/>
          </a:bodyPr>
          <a:lstStyle/>
          <a:p>
            <a:r>
              <a:rPr lang="zh-TW" altLang="en-US" b="1"/>
              <a:t>小</a:t>
            </a:r>
          </a:p>
        </p:txBody>
      </p:sp>
    </p:spTree>
    <p:extLst>
      <p:ext uri="{BB962C8B-B14F-4D97-AF65-F5344CB8AC3E}">
        <p14:creationId xmlns:p14="http://schemas.microsoft.com/office/powerpoint/2010/main" val="2918067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DEF2F08-2E9A-46F5-F12C-F842D6EB5747}"/>
              </a:ext>
            </a:extLst>
          </p:cNvPr>
          <p:cNvSpPr>
            <a:spLocks noGrp="1"/>
          </p:cNvSpPr>
          <p:nvPr>
            <p:ph type="ctrTitle"/>
          </p:nvPr>
        </p:nvSpPr>
        <p:spPr/>
        <p:txBody>
          <a:bodyPr/>
          <a:lstStyle/>
          <a:p>
            <a:pPr algn="ctr"/>
            <a:r>
              <a:rPr lang="en-US" altLang="zh-TW"/>
              <a:t>4.</a:t>
            </a:r>
            <a:r>
              <a:rPr lang="zh-TW" altLang="en-US"/>
              <a:t>繪製每個主題的直方圖</a:t>
            </a:r>
          </a:p>
        </p:txBody>
      </p:sp>
      <p:sp>
        <p:nvSpPr>
          <p:cNvPr id="4" name="日期版面配置區 3">
            <a:extLst>
              <a:ext uri="{FF2B5EF4-FFF2-40B4-BE49-F238E27FC236}">
                <a16:creationId xmlns:a16="http://schemas.microsoft.com/office/drawing/2014/main" id="{B43C6A40-C1DF-54B9-4948-C478D5275F40}"/>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B1575D77-12A9-93C7-C93D-D5B95EC781AE}"/>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17</a:t>
            </a:fld>
            <a:endParaRPr lang="zh-TW" altLang="en-US" noProof="0"/>
          </a:p>
        </p:txBody>
      </p:sp>
    </p:spTree>
    <p:extLst>
      <p:ext uri="{BB962C8B-B14F-4D97-AF65-F5344CB8AC3E}">
        <p14:creationId xmlns:p14="http://schemas.microsoft.com/office/powerpoint/2010/main" val="172440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8AB303E7-EAD8-50B9-8A90-BC95EDA2AD61}"/>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F91E661C-0313-520B-91D1-E5B1870EC5A7}"/>
              </a:ext>
            </a:extLst>
          </p:cNvPr>
          <p:cNvSpPr>
            <a:spLocks noGrp="1"/>
          </p:cNvSpPr>
          <p:nvPr>
            <p:ph type="sldNum" sz="quarter" idx="12"/>
          </p:nvPr>
        </p:nvSpPr>
        <p:spPr/>
        <p:txBody>
          <a:bodyPr/>
          <a:lstStyle/>
          <a:p>
            <a:fld id="{B5CEABB6-07DC-46E8-9B57-56EC44A396E5}" type="slidenum">
              <a:rPr lang="en-US" altLang="zh-TW" noProof="0" smtClean="0"/>
              <a:pPr/>
              <a:t>18</a:t>
            </a:fld>
            <a:endParaRPr lang="zh-TW" altLang="en-US" noProof="0"/>
          </a:p>
        </p:txBody>
      </p:sp>
      <p:sp>
        <p:nvSpPr>
          <p:cNvPr id="7" name="文字方塊 6">
            <a:extLst>
              <a:ext uri="{FF2B5EF4-FFF2-40B4-BE49-F238E27FC236}">
                <a16:creationId xmlns:a16="http://schemas.microsoft.com/office/drawing/2014/main" id="{CDE2E41F-5CA4-A833-9214-9188300AFC06}"/>
              </a:ext>
            </a:extLst>
          </p:cNvPr>
          <p:cNvSpPr txBox="1"/>
          <p:nvPr/>
        </p:nvSpPr>
        <p:spPr>
          <a:xfrm>
            <a:off x="1971675" y="701277"/>
            <a:ext cx="8839199" cy="2308324"/>
          </a:xfrm>
          <a:prstGeom prst="rect">
            <a:avLst/>
          </a:prstGeom>
          <a:noFill/>
        </p:spPr>
        <p:txBody>
          <a:bodyPr wrap="square" rtlCol="0">
            <a:spAutoFit/>
          </a:bodyPr>
          <a:lstStyle/>
          <a:p>
            <a:r>
              <a:rPr lang="zh-TW" altLang="en-US" b="0" i="0">
                <a:solidFill>
                  <a:srgbClr val="555555"/>
                </a:solidFill>
                <a:effectLst/>
                <a:latin typeface="Helvetica Neue"/>
              </a:rPr>
              <a:t>隨著問題的確定，我們使用一些受試者的數據來預測其他受試者運動的活動。</a:t>
            </a:r>
            <a:endParaRPr lang="en-US" altLang="zh-TW" b="0" i="0">
              <a:solidFill>
                <a:srgbClr val="555555"/>
              </a:solidFill>
              <a:effectLst/>
              <a:latin typeface="Helvetica Neue"/>
            </a:endParaRPr>
          </a:p>
          <a:p>
            <a:r>
              <a:rPr lang="zh-TW" altLang="en-US" b="0" i="0">
                <a:solidFill>
                  <a:srgbClr val="555555"/>
                </a:solidFill>
                <a:effectLst/>
                <a:latin typeface="Helvetica Neue"/>
              </a:rPr>
              <a:t>我們知道數據在 </a:t>
            </a:r>
            <a:r>
              <a:rPr lang="en-US" altLang="zh-TW" b="0" i="0">
                <a:solidFill>
                  <a:srgbClr val="555555"/>
                </a:solidFill>
                <a:effectLst/>
                <a:latin typeface="Helvetica Neue"/>
              </a:rPr>
              <a:t>-1 </a:t>
            </a:r>
            <a:r>
              <a:rPr lang="zh-TW" altLang="en-US" b="0" i="0">
                <a:solidFill>
                  <a:srgbClr val="555555"/>
                </a:solidFill>
                <a:effectLst/>
                <a:latin typeface="Helvetica Neue"/>
              </a:rPr>
              <a:t>和 </a:t>
            </a:r>
            <a:r>
              <a:rPr lang="en-US" altLang="zh-TW" b="0" i="0">
                <a:solidFill>
                  <a:srgbClr val="555555"/>
                </a:solidFill>
                <a:effectLst/>
                <a:latin typeface="Helvetica Neue"/>
              </a:rPr>
              <a:t>1 </a:t>
            </a:r>
            <a:r>
              <a:rPr lang="zh-TW" altLang="en-US" b="0" i="0">
                <a:solidFill>
                  <a:srgbClr val="555555"/>
                </a:solidFill>
                <a:effectLst/>
                <a:latin typeface="Helvetica Neue"/>
              </a:rPr>
              <a:t>之間縮放，表明檢測到每個受試者的運動幅度將是相似的。</a:t>
            </a:r>
            <a:endParaRPr lang="en-US" altLang="zh-TW" b="0" i="0">
              <a:solidFill>
                <a:srgbClr val="555555"/>
              </a:solidFill>
              <a:effectLst/>
              <a:latin typeface="Helvetica Neue"/>
            </a:endParaRPr>
          </a:p>
          <a:p>
            <a:endParaRPr lang="en-US" altLang="zh-TW" b="0" i="0">
              <a:solidFill>
                <a:srgbClr val="555555"/>
              </a:solidFill>
              <a:effectLst/>
              <a:latin typeface="Helvetica Neue"/>
            </a:endParaRPr>
          </a:p>
          <a:p>
            <a:r>
              <a:rPr lang="zh-TW" altLang="en-US" b="1" i="0">
                <a:solidFill>
                  <a:srgbClr val="555555"/>
                </a:solidFill>
                <a:effectLst/>
                <a:latin typeface="Helvetica Neue"/>
              </a:rPr>
              <a:t>可以通過繪製和比較受試者運動數據的直方圖來檢查他們是否執行相同的動作。</a:t>
            </a:r>
            <a:endParaRPr lang="en-US" altLang="zh-TW" b="1" i="0">
              <a:solidFill>
                <a:srgbClr val="555555"/>
              </a:solidFill>
              <a:effectLst/>
              <a:latin typeface="Helvetica Neue"/>
            </a:endParaRPr>
          </a:p>
          <a:p>
            <a:r>
              <a:rPr lang="zh-TW" altLang="en-US" b="0" i="0">
                <a:solidFill>
                  <a:srgbClr val="555555"/>
                </a:solidFill>
                <a:effectLst/>
                <a:latin typeface="Helvetica Neue"/>
              </a:rPr>
              <a:t>一種有用的方法是為每個受試者創建一個圖並繪製給定數據的三軸，</a:t>
            </a:r>
            <a:endParaRPr lang="en-US" altLang="zh-TW">
              <a:solidFill>
                <a:srgbClr val="555555"/>
              </a:solidFill>
              <a:latin typeface="Helvetica Neue"/>
            </a:endParaRPr>
          </a:p>
          <a:p>
            <a:r>
              <a:rPr lang="zh-TW" altLang="en-US" b="0" i="0">
                <a:solidFill>
                  <a:srgbClr val="555555"/>
                </a:solidFill>
                <a:effectLst/>
                <a:latin typeface="Helvetica Neue"/>
              </a:rPr>
              <a:t>然後對多個受試者重複此操作。</a:t>
            </a:r>
            <a:endParaRPr lang="en-US" altLang="zh-TW" b="0" i="0">
              <a:solidFill>
                <a:srgbClr val="555555"/>
              </a:solidFill>
              <a:effectLst/>
              <a:latin typeface="Helvetica Neue"/>
            </a:endParaRPr>
          </a:p>
          <a:p>
            <a:endParaRPr lang="en-US" altLang="zh-TW" b="0" i="0">
              <a:solidFill>
                <a:srgbClr val="555555"/>
              </a:solidFill>
              <a:effectLst/>
              <a:latin typeface="Helvetica Neue"/>
            </a:endParaRPr>
          </a:p>
          <a:p>
            <a:r>
              <a:rPr lang="zh-TW" altLang="en-US" b="0" i="0">
                <a:solidFill>
                  <a:srgbClr val="555555"/>
                </a:solidFill>
                <a:effectLst/>
                <a:latin typeface="Helvetica Neue"/>
              </a:rPr>
              <a:t>可以修改這些圖以使用相同的軸並水平對齊，以便比較每個變量在受試者中的分佈。</a:t>
            </a:r>
            <a:endParaRPr lang="en-US" altLang="zh-TW" b="0" i="0">
              <a:solidFill>
                <a:srgbClr val="555555"/>
              </a:solidFill>
              <a:effectLst/>
              <a:latin typeface="Helvetica Neue"/>
            </a:endParaRPr>
          </a:p>
        </p:txBody>
      </p:sp>
      <p:pic>
        <p:nvPicPr>
          <p:cNvPr id="10" name="圖片 9">
            <a:extLst>
              <a:ext uri="{FF2B5EF4-FFF2-40B4-BE49-F238E27FC236}">
                <a16:creationId xmlns:a16="http://schemas.microsoft.com/office/drawing/2014/main" id="{23FB61D0-CC5C-905D-C529-7AF391AE8EF6}"/>
              </a:ext>
            </a:extLst>
          </p:cNvPr>
          <p:cNvPicPr>
            <a:picLocks noChangeAspect="1"/>
          </p:cNvPicPr>
          <p:nvPr/>
        </p:nvPicPr>
        <p:blipFill rotWithShape="1">
          <a:blip r:embed="rId2"/>
          <a:srcRect l="6875" t="30694" r="58672" b="21806"/>
          <a:stretch/>
        </p:blipFill>
        <p:spPr>
          <a:xfrm>
            <a:off x="1334730" y="3098799"/>
            <a:ext cx="4200525" cy="3257551"/>
          </a:xfrm>
          <a:prstGeom prst="rect">
            <a:avLst/>
          </a:prstGeom>
        </p:spPr>
      </p:pic>
      <p:sp>
        <p:nvSpPr>
          <p:cNvPr id="12" name="文字方塊 11">
            <a:extLst>
              <a:ext uri="{FF2B5EF4-FFF2-40B4-BE49-F238E27FC236}">
                <a16:creationId xmlns:a16="http://schemas.microsoft.com/office/drawing/2014/main" id="{2DEAB488-371D-A0DB-579C-90CCB2BECBD1}"/>
              </a:ext>
            </a:extLst>
          </p:cNvPr>
          <p:cNvSpPr txBox="1"/>
          <p:nvPr/>
        </p:nvSpPr>
        <p:spPr>
          <a:xfrm>
            <a:off x="5684158" y="3686323"/>
            <a:ext cx="5852884" cy="1754326"/>
          </a:xfrm>
          <a:prstGeom prst="rect">
            <a:avLst/>
          </a:prstGeom>
          <a:noFill/>
        </p:spPr>
        <p:txBody>
          <a:bodyPr wrap="none" rtlCol="0">
            <a:spAutoFit/>
          </a:bodyPr>
          <a:lstStyle/>
          <a:p>
            <a:r>
              <a:rPr lang="en-US" altLang="zh-TW" b="0" i="1">
                <a:solidFill>
                  <a:srgbClr val="555555"/>
                </a:solidFill>
                <a:effectLst/>
                <a:latin typeface="Helvetica Neue"/>
              </a:rPr>
              <a:t>plot_subject_histograms()</a:t>
            </a:r>
            <a:r>
              <a:rPr lang="zh-TW" altLang="en-US" b="0" i="0">
                <a:solidFill>
                  <a:srgbClr val="555555"/>
                </a:solidFill>
                <a:effectLst/>
                <a:latin typeface="Helvetica Neue"/>
              </a:rPr>
              <a:t>函數實現了這個行為。</a:t>
            </a:r>
            <a:endParaRPr lang="en-US" altLang="zh-TW">
              <a:solidFill>
                <a:srgbClr val="555555"/>
              </a:solidFill>
              <a:latin typeface="Helvetica Neue"/>
            </a:endParaRPr>
          </a:p>
          <a:p>
            <a:r>
              <a:rPr lang="zh-TW" altLang="en-US" b="0" i="0">
                <a:solidFill>
                  <a:srgbClr val="555555"/>
                </a:solidFill>
                <a:effectLst/>
                <a:latin typeface="Helvetica Neue"/>
              </a:rPr>
              <a:t>為每個主題創建一個圖，</a:t>
            </a:r>
            <a:endParaRPr lang="en-US" altLang="zh-TW" b="0" i="0">
              <a:solidFill>
                <a:srgbClr val="555555"/>
              </a:solidFill>
              <a:effectLst/>
              <a:latin typeface="Helvetica Neue"/>
            </a:endParaRPr>
          </a:p>
          <a:p>
            <a:r>
              <a:rPr lang="zh-TW" altLang="en-US" b="0" i="0">
                <a:solidFill>
                  <a:srgbClr val="555555"/>
                </a:solidFill>
                <a:effectLst/>
                <a:latin typeface="Helvetica Neue"/>
              </a:rPr>
              <a:t>並</a:t>
            </a:r>
            <a:r>
              <a:rPr lang="zh-TW" altLang="en-US" b="1" i="0">
                <a:solidFill>
                  <a:srgbClr val="555555"/>
                </a:solidFill>
                <a:effectLst/>
                <a:latin typeface="Helvetica Neue"/>
              </a:rPr>
              <a:t>將一種數據類型的三個變量繪製為</a:t>
            </a:r>
            <a:endParaRPr lang="en-US" altLang="zh-TW" b="1" i="0">
              <a:solidFill>
                <a:srgbClr val="555555"/>
              </a:solidFill>
              <a:effectLst/>
              <a:latin typeface="Helvetica Neue"/>
            </a:endParaRPr>
          </a:p>
          <a:p>
            <a:r>
              <a:rPr lang="zh-TW" altLang="en-US" b="1" i="0">
                <a:solidFill>
                  <a:srgbClr val="555555"/>
                </a:solidFill>
                <a:effectLst/>
                <a:latin typeface="Helvetica Neue"/>
              </a:rPr>
              <a:t>具有 </a:t>
            </a:r>
            <a:r>
              <a:rPr lang="en-US" altLang="zh-TW" b="1" i="0">
                <a:solidFill>
                  <a:srgbClr val="555555"/>
                </a:solidFill>
                <a:effectLst/>
                <a:latin typeface="Helvetica Neue"/>
              </a:rPr>
              <a:t>100 </a:t>
            </a:r>
            <a:r>
              <a:rPr lang="zh-TW" altLang="en-US" b="1" i="0">
                <a:solidFill>
                  <a:srgbClr val="555555"/>
                </a:solidFill>
                <a:effectLst/>
                <a:latin typeface="Helvetica Neue"/>
              </a:rPr>
              <a:t>個 </a:t>
            </a:r>
            <a:r>
              <a:rPr lang="en-US" altLang="zh-TW" b="1" i="0">
                <a:solidFill>
                  <a:srgbClr val="555555"/>
                </a:solidFill>
                <a:effectLst/>
                <a:latin typeface="Helvetica Neue"/>
              </a:rPr>
              <a:t>bin </a:t>
            </a:r>
            <a:r>
              <a:rPr lang="zh-TW" altLang="en-US" b="1" i="0">
                <a:solidFill>
                  <a:srgbClr val="555555"/>
                </a:solidFill>
                <a:effectLst/>
                <a:latin typeface="Helvetica Neue"/>
              </a:rPr>
              <a:t>的直方圖，以幫助使分佈明顯。</a:t>
            </a:r>
            <a:endParaRPr lang="en-US" altLang="zh-TW" b="1" i="0">
              <a:solidFill>
                <a:srgbClr val="555555"/>
              </a:solidFill>
              <a:effectLst/>
              <a:latin typeface="Helvetica Neue"/>
            </a:endParaRPr>
          </a:p>
          <a:p>
            <a:r>
              <a:rPr lang="zh-TW" altLang="en-US" b="0" i="0">
                <a:solidFill>
                  <a:srgbClr val="555555"/>
                </a:solidFill>
                <a:effectLst/>
                <a:latin typeface="Helvetica Neue"/>
              </a:rPr>
              <a:t>每個繪圖共享相同的軸，該軸固定在 </a:t>
            </a:r>
            <a:r>
              <a:rPr lang="en-US" altLang="zh-TW" b="0" i="0">
                <a:solidFill>
                  <a:srgbClr val="555555"/>
                </a:solidFill>
                <a:effectLst/>
                <a:latin typeface="Helvetica Neue"/>
              </a:rPr>
              <a:t>-1 </a:t>
            </a:r>
            <a:r>
              <a:rPr lang="zh-TW" altLang="en-US" b="0" i="0">
                <a:solidFill>
                  <a:srgbClr val="555555"/>
                </a:solidFill>
                <a:effectLst/>
                <a:latin typeface="Helvetica Neue"/>
              </a:rPr>
              <a:t>和 </a:t>
            </a:r>
            <a:r>
              <a:rPr lang="en-US" altLang="zh-TW" b="0" i="0">
                <a:solidFill>
                  <a:srgbClr val="555555"/>
                </a:solidFill>
                <a:effectLst/>
                <a:latin typeface="Helvetica Neue"/>
              </a:rPr>
              <a:t>1 </a:t>
            </a:r>
            <a:r>
              <a:rPr lang="zh-TW" altLang="en-US" b="0" i="0">
                <a:solidFill>
                  <a:srgbClr val="555555"/>
                </a:solidFill>
                <a:effectLst/>
                <a:latin typeface="Helvetica Neue"/>
              </a:rPr>
              <a:t>的邊界處。</a:t>
            </a:r>
            <a:endParaRPr lang="zh-TW" altLang="en-US"/>
          </a:p>
          <a:p>
            <a:endParaRPr lang="zh-TW" altLang="en-US"/>
          </a:p>
        </p:txBody>
      </p:sp>
    </p:spTree>
    <p:extLst>
      <p:ext uri="{BB962C8B-B14F-4D97-AF65-F5344CB8AC3E}">
        <p14:creationId xmlns:p14="http://schemas.microsoft.com/office/powerpoint/2010/main" val="53219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C5FCB3-D7BD-BF3F-CA9F-093F6430D38A}"/>
              </a:ext>
            </a:extLst>
          </p:cNvPr>
          <p:cNvSpPr>
            <a:spLocks noGrp="1"/>
          </p:cNvSpPr>
          <p:nvPr>
            <p:ph type="title"/>
          </p:nvPr>
        </p:nvSpPr>
        <p:spPr>
          <a:xfrm>
            <a:off x="838199" y="728387"/>
            <a:ext cx="10515600" cy="1325563"/>
          </a:xfrm>
        </p:spPr>
        <p:txBody>
          <a:bodyPr>
            <a:noAutofit/>
          </a:bodyPr>
          <a:lstStyle/>
          <a:p>
            <a:r>
              <a:rPr lang="en-US" altLang="zh-TW" sz="2400" b="0" i="0">
                <a:solidFill>
                  <a:srgbClr val="555555"/>
                </a:solidFill>
                <a:effectLst/>
                <a:latin typeface="Helvetica Neue"/>
              </a:rPr>
              <a:t>x</a:t>
            </a:r>
            <a:r>
              <a:rPr lang="zh-TW" altLang="en-US" sz="2400" b="0" i="0">
                <a:solidFill>
                  <a:srgbClr val="555555"/>
                </a:solidFill>
                <a:effectLst/>
                <a:latin typeface="Helvetica Neue"/>
              </a:rPr>
              <a:t>、</a:t>
            </a:r>
            <a:r>
              <a:rPr lang="en-US" altLang="zh-TW" sz="2400" b="0" i="0">
                <a:solidFill>
                  <a:srgbClr val="555555"/>
                </a:solidFill>
                <a:effectLst/>
                <a:latin typeface="Helvetica Neue"/>
              </a:rPr>
              <a:t>y </a:t>
            </a:r>
            <a:r>
              <a:rPr lang="zh-TW" altLang="en-US" sz="2400" b="0" i="0">
                <a:solidFill>
                  <a:srgbClr val="555555"/>
                </a:solidFill>
                <a:effectLst/>
                <a:latin typeface="Helvetica Neue"/>
              </a:rPr>
              <a:t>和 </a:t>
            </a:r>
            <a:r>
              <a:rPr lang="en-US" altLang="zh-TW" sz="2400" b="0" i="0">
                <a:solidFill>
                  <a:srgbClr val="555555"/>
                </a:solidFill>
                <a:effectLst/>
                <a:latin typeface="Helvetica Neue"/>
              </a:rPr>
              <a:t>z </a:t>
            </a:r>
            <a:r>
              <a:rPr lang="zh-TW" altLang="en-US" sz="2400" b="0" i="0">
                <a:solidFill>
                  <a:srgbClr val="555555"/>
                </a:solidFill>
                <a:effectLst/>
                <a:latin typeface="Helvetica Neue"/>
              </a:rPr>
              <a:t>分別是藍色、橙色和綠色。</a:t>
            </a:r>
            <a:br>
              <a:rPr lang="en-US" altLang="zh-TW" sz="2400" b="0" i="0">
                <a:solidFill>
                  <a:srgbClr val="555555"/>
                </a:solidFill>
                <a:effectLst/>
                <a:latin typeface="Helvetica Neue"/>
              </a:rPr>
            </a:br>
            <a:r>
              <a:rPr lang="zh-TW" altLang="en-US" sz="2400" b="0" i="0">
                <a:solidFill>
                  <a:srgbClr val="555555"/>
                </a:solidFill>
                <a:effectLst/>
                <a:latin typeface="Helvetica Neue"/>
              </a:rPr>
              <a:t>我們可以看到給定軸的分佈確實呈現高斯分佈，</a:t>
            </a:r>
            <a:br>
              <a:rPr lang="en-US" altLang="zh-TW" sz="2400" b="0" i="0">
                <a:solidFill>
                  <a:srgbClr val="555555"/>
                </a:solidFill>
                <a:effectLst/>
                <a:latin typeface="Helvetica Neue"/>
              </a:rPr>
            </a:br>
            <a:r>
              <a:rPr lang="zh-TW" altLang="en-US" sz="2400" b="0" i="0">
                <a:solidFill>
                  <a:srgbClr val="555555"/>
                </a:solidFill>
                <a:effectLst/>
                <a:latin typeface="Helvetica Neue"/>
              </a:rPr>
              <a:t>並看到一些分佈對齊（例如中間的主要組在 </a:t>
            </a:r>
            <a:r>
              <a:rPr lang="en-US" altLang="zh-TW" sz="2400" b="0" i="0">
                <a:solidFill>
                  <a:srgbClr val="555555"/>
                </a:solidFill>
                <a:effectLst/>
                <a:latin typeface="Helvetica Neue"/>
              </a:rPr>
              <a:t>0.0 </a:t>
            </a:r>
            <a:r>
              <a:rPr lang="zh-TW" altLang="en-US" sz="2400" b="0" i="0">
                <a:solidFill>
                  <a:srgbClr val="555555"/>
                </a:solidFill>
                <a:effectLst/>
                <a:latin typeface="Helvetica Neue"/>
              </a:rPr>
              <a:t>左右），</a:t>
            </a:r>
            <a:br>
              <a:rPr lang="en-US" altLang="zh-TW" sz="2400" b="0" i="0">
                <a:solidFill>
                  <a:srgbClr val="555555"/>
                </a:solidFill>
                <a:effectLst/>
                <a:latin typeface="Helvetica Neue"/>
              </a:rPr>
            </a:br>
            <a:r>
              <a:rPr lang="zh-TW" altLang="en-US" sz="2400" b="0" i="0">
                <a:solidFill>
                  <a:srgbClr val="555555"/>
                </a:solidFill>
                <a:effectLst/>
                <a:latin typeface="Helvetica Neue"/>
              </a:rPr>
              <a:t>這表明受試者之間的運動數據存在一些連續性，至少對於此數據而言。</a:t>
            </a:r>
            <a:endParaRPr lang="zh-TW" altLang="en-US" sz="2400"/>
          </a:p>
        </p:txBody>
      </p:sp>
      <p:sp>
        <p:nvSpPr>
          <p:cNvPr id="4" name="日期版面配置區 3">
            <a:extLst>
              <a:ext uri="{FF2B5EF4-FFF2-40B4-BE49-F238E27FC236}">
                <a16:creationId xmlns:a16="http://schemas.microsoft.com/office/drawing/2014/main" id="{83E461FA-9CB2-CF90-FF61-4857230151A2}"/>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E85CB387-9B77-AA17-AEC3-2EAC927CBFB3}"/>
              </a:ext>
            </a:extLst>
          </p:cNvPr>
          <p:cNvSpPr>
            <a:spLocks noGrp="1"/>
          </p:cNvSpPr>
          <p:nvPr>
            <p:ph type="sldNum" sz="quarter" idx="12"/>
          </p:nvPr>
        </p:nvSpPr>
        <p:spPr/>
        <p:txBody>
          <a:bodyPr/>
          <a:lstStyle/>
          <a:p>
            <a:fld id="{B5CEABB6-07DC-46E8-9B57-56EC44A396E5}" type="slidenum">
              <a:rPr lang="en-US" altLang="zh-TW" noProof="0" smtClean="0"/>
              <a:pPr/>
              <a:t>19</a:t>
            </a:fld>
            <a:endParaRPr lang="zh-TW" altLang="en-US" noProof="0"/>
          </a:p>
        </p:txBody>
      </p:sp>
      <p:pic>
        <p:nvPicPr>
          <p:cNvPr id="2050" name="Picture 2">
            <a:extLst>
              <a:ext uri="{FF2B5EF4-FFF2-40B4-BE49-F238E27FC236}">
                <a16:creationId xmlns:a16="http://schemas.microsoft.com/office/drawing/2014/main" id="{227E40AC-8E45-5578-F989-4FC0264DD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1" y="2099056"/>
            <a:ext cx="6657975" cy="4212188"/>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84C01FD-0C7A-3390-C036-F7C9D44A4E29}"/>
              </a:ext>
            </a:extLst>
          </p:cNvPr>
          <p:cNvSpPr txBox="1"/>
          <p:nvPr/>
        </p:nvSpPr>
        <p:spPr>
          <a:xfrm>
            <a:off x="9428202" y="4020484"/>
            <a:ext cx="1107996" cy="369332"/>
          </a:xfrm>
          <a:prstGeom prst="rect">
            <a:avLst/>
          </a:prstGeom>
          <a:noFill/>
        </p:spPr>
        <p:txBody>
          <a:bodyPr wrap="none" rtlCol="0">
            <a:spAutoFit/>
          </a:bodyPr>
          <a:lstStyle/>
          <a:p>
            <a:r>
              <a:rPr lang="zh-TW" altLang="en-US" b="1"/>
              <a:t>總加速度</a:t>
            </a:r>
          </a:p>
        </p:txBody>
      </p:sp>
      <p:pic>
        <p:nvPicPr>
          <p:cNvPr id="3" name="圖片 2">
            <a:extLst>
              <a:ext uri="{FF2B5EF4-FFF2-40B4-BE49-F238E27FC236}">
                <a16:creationId xmlns:a16="http://schemas.microsoft.com/office/drawing/2014/main" id="{8B88BFAB-3A39-7413-38F1-2944B594481A}"/>
              </a:ext>
            </a:extLst>
          </p:cNvPr>
          <p:cNvPicPr>
            <a:picLocks noChangeAspect="1"/>
          </p:cNvPicPr>
          <p:nvPr/>
        </p:nvPicPr>
        <p:blipFill>
          <a:blip r:embed="rId3"/>
          <a:stretch>
            <a:fillRect/>
          </a:stretch>
        </p:blipFill>
        <p:spPr>
          <a:xfrm>
            <a:off x="9738360" y="0"/>
            <a:ext cx="2453640" cy="1533525"/>
          </a:xfrm>
          <a:prstGeom prst="rect">
            <a:avLst/>
          </a:prstGeom>
        </p:spPr>
      </p:pic>
    </p:spTree>
    <p:extLst>
      <p:ext uri="{BB962C8B-B14F-4D97-AF65-F5344CB8AC3E}">
        <p14:creationId xmlns:p14="http://schemas.microsoft.com/office/powerpoint/2010/main" val="3310537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624840" y="1051560"/>
            <a:ext cx="4911465" cy="1294448"/>
          </a:xfrm>
        </p:spPr>
        <p:txBody>
          <a:bodyPr rtlCol="0">
            <a:normAutofit/>
          </a:bodyPr>
          <a:lstStyle/>
          <a:p>
            <a:pPr rtl="0"/>
            <a:r>
              <a:rPr lang="en-US" altLang="zh-TW"/>
              <a:t>Human Activity Recognition Using Smartphones Data Set</a:t>
            </a:r>
            <a:endParaRPr lang="zh-TW" altLang="en-US"/>
          </a:p>
        </p:txBody>
      </p:sp>
      <p:sp>
        <p:nvSpPr>
          <p:cNvPr id="3" name="副標題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24840" y="3091497"/>
            <a:ext cx="4411980" cy="2519363"/>
          </a:xfrm>
        </p:spPr>
        <p:txBody>
          <a:bodyPr rtlCol="0">
            <a:normAutofit/>
          </a:bodyPr>
          <a:lstStyle/>
          <a:p>
            <a:pPr algn="ctr" rtl="0"/>
            <a:r>
              <a:rPr lang="zh-TW" altLang="en-US" b="1">
                <a:effectLst/>
                <a:latin typeface="微軟正黑體" panose="020B0604030504040204" pitchFamily="34" charset="-120"/>
                <a:ea typeface="微軟正黑體" panose="020B0604030504040204" pitchFamily="34" charset="-120"/>
              </a:rPr>
              <a:t>人類活動識別 </a:t>
            </a:r>
            <a:r>
              <a:rPr lang="en-US" altLang="zh-TW" b="1">
                <a:effectLst/>
                <a:latin typeface="微軟正黑體" panose="020B0604030504040204" pitchFamily="34" charset="-120"/>
                <a:ea typeface="微軟正黑體" panose="020B0604030504040204" pitchFamily="34" charset="-120"/>
              </a:rPr>
              <a:t>(HAR) </a:t>
            </a:r>
          </a:p>
          <a:p>
            <a:pPr algn="ctr" fontAlgn="base"/>
            <a:r>
              <a:rPr lang="zh-TW" altLang="en-US" b="1">
                <a:effectLst/>
                <a:latin typeface="微軟正黑體" panose="020B0604030504040204" pitchFamily="34" charset="-120"/>
                <a:ea typeface="微軟正黑體" panose="020B0604030504040204" pitchFamily="34" charset="-120"/>
              </a:rPr>
              <a:t>是使用傳感器以根據人的運動痕跡</a:t>
            </a:r>
            <a:endParaRPr lang="en-US" altLang="zh-TW" b="1">
              <a:effectLst/>
              <a:latin typeface="微軟正黑體" panose="020B0604030504040204" pitchFamily="34" charset="-120"/>
              <a:ea typeface="微軟正黑體" panose="020B0604030504040204" pitchFamily="34" charset="-120"/>
            </a:endParaRPr>
          </a:p>
          <a:p>
            <a:pPr algn="ctr" fontAlgn="base"/>
            <a:r>
              <a:rPr lang="zh-TW" altLang="en-US" b="1">
                <a:effectLst/>
                <a:latin typeface="微軟正黑體" panose="020B0604030504040204" pitchFamily="34" charset="-120"/>
                <a:ea typeface="微軟正黑體" panose="020B0604030504040204" pitchFamily="34" charset="-120"/>
              </a:rPr>
              <a:t>預測一個人正在做什麼的問題。</a:t>
            </a:r>
          </a:p>
          <a:p>
            <a:pPr algn="ctr" fontAlgn="base"/>
            <a:r>
              <a:rPr lang="zh-TW" altLang="en-US" b="1">
                <a:effectLst/>
                <a:latin typeface="微軟正黑體" panose="020B0604030504040204" pitchFamily="34" charset="-120"/>
                <a:ea typeface="微軟正黑體" panose="020B0604030504040204" pitchFamily="34" charset="-120"/>
              </a:rPr>
              <a:t>傳感器位於受測人員身上，例如使用智能手機，</a:t>
            </a:r>
            <a:endParaRPr lang="en-US" altLang="zh-TW" b="1">
              <a:effectLst/>
              <a:latin typeface="微軟正黑體" panose="020B0604030504040204" pitchFamily="34" charset="-120"/>
              <a:ea typeface="微軟正黑體" panose="020B0604030504040204" pitchFamily="34" charset="-120"/>
            </a:endParaRPr>
          </a:p>
          <a:p>
            <a:pPr algn="ctr" fontAlgn="base"/>
            <a:r>
              <a:rPr lang="zh-TW" altLang="en-US" b="1">
                <a:effectLst/>
                <a:latin typeface="微軟正黑體" panose="020B0604030504040204" pitchFamily="34" charset="-120"/>
                <a:ea typeface="微軟正黑體" panose="020B0604030504040204" pitchFamily="34" charset="-120"/>
              </a:rPr>
              <a:t>通常記錄三個維度（</a:t>
            </a:r>
            <a:r>
              <a:rPr lang="en-US" altLang="zh-TW" b="1">
                <a:effectLst/>
                <a:latin typeface="微軟正黑體" panose="020B0604030504040204" pitchFamily="34" charset="-120"/>
                <a:ea typeface="微軟正黑體" panose="020B0604030504040204" pitchFamily="34" charset="-120"/>
              </a:rPr>
              <a:t>x</a:t>
            </a:r>
            <a:r>
              <a:rPr lang="zh-TW" altLang="en-US" b="1">
                <a:effectLst/>
                <a:latin typeface="微軟正黑體" panose="020B0604030504040204" pitchFamily="34" charset="-120"/>
                <a:ea typeface="微軟正黑體" panose="020B0604030504040204" pitchFamily="34" charset="-120"/>
              </a:rPr>
              <a:t>、</a:t>
            </a:r>
            <a:r>
              <a:rPr lang="en-US" altLang="zh-TW" b="1">
                <a:effectLst/>
                <a:latin typeface="微軟正黑體" panose="020B0604030504040204" pitchFamily="34" charset="-120"/>
                <a:ea typeface="微軟正黑體" panose="020B0604030504040204" pitchFamily="34" charset="-120"/>
              </a:rPr>
              <a:t>y</a:t>
            </a:r>
            <a:r>
              <a:rPr lang="zh-TW" altLang="en-US" b="1">
                <a:effectLst/>
                <a:latin typeface="微軟正黑體" panose="020B0604030504040204" pitchFamily="34" charset="-120"/>
                <a:ea typeface="微軟正黑體" panose="020B0604030504040204" pitchFamily="34" charset="-120"/>
              </a:rPr>
              <a:t>、</a:t>
            </a:r>
            <a:r>
              <a:rPr lang="en-US" altLang="zh-TW" b="1">
                <a:effectLst/>
                <a:latin typeface="微軟正黑體" panose="020B0604030504040204" pitchFamily="34" charset="-120"/>
                <a:ea typeface="微軟正黑體" panose="020B0604030504040204" pitchFamily="34" charset="-120"/>
              </a:rPr>
              <a:t>z</a:t>
            </a:r>
            <a:r>
              <a:rPr lang="zh-TW" altLang="en-US" b="1">
                <a:effectLst/>
                <a:latin typeface="微軟正黑體" panose="020B0604030504040204" pitchFamily="34" charset="-120"/>
                <a:ea typeface="微軟正黑體" panose="020B0604030504040204" pitchFamily="34" charset="-120"/>
              </a:rPr>
              <a:t>）的加速度數據。</a:t>
            </a:r>
          </a:p>
          <a:p>
            <a:pPr algn="ctr" rtl="0"/>
            <a:r>
              <a:rPr lang="zh-TW" altLang="en-US" b="1">
                <a:effectLst/>
                <a:latin typeface="微軟正黑體" panose="020B0604030504040204" pitchFamily="34" charset="-120"/>
                <a:ea typeface="微軟正黑體" panose="020B0604030504040204" pitchFamily="34" charset="-120"/>
              </a:rPr>
              <a:t>並利用從各種來源</a:t>
            </a:r>
            <a:r>
              <a:rPr lang="zh-TW" altLang="en-US" b="1">
                <a:latin typeface="微軟正黑體" panose="020B0604030504040204" pitchFamily="34" charset="-120"/>
                <a:ea typeface="微軟正黑體" panose="020B0604030504040204" pitchFamily="34" charset="-120"/>
              </a:rPr>
              <a:t>中找</a:t>
            </a:r>
            <a:r>
              <a:rPr lang="zh-TW" altLang="en-US" b="1">
                <a:effectLst/>
                <a:latin typeface="微軟正黑體" panose="020B0604030504040204" pitchFamily="34" charset="-120"/>
                <a:ea typeface="微軟正黑體" panose="020B0604030504040204" pitchFamily="34" charset="-120"/>
              </a:rPr>
              <a:t>到的</a:t>
            </a:r>
            <a:r>
              <a:rPr lang="zh-TW" altLang="en-US" b="1">
                <a:latin typeface="微軟正黑體" panose="020B0604030504040204" pitchFamily="34" charset="-120"/>
                <a:ea typeface="微軟正黑體" panose="020B0604030504040204" pitchFamily="34" charset="-120"/>
              </a:rPr>
              <a:t>特徵</a:t>
            </a:r>
            <a:r>
              <a:rPr lang="zh-TW" altLang="en-US" b="1">
                <a:effectLst/>
                <a:latin typeface="微軟正黑體" panose="020B0604030504040204" pitchFamily="34" charset="-120"/>
                <a:ea typeface="微軟正黑體" panose="020B0604030504040204" pitchFamily="34" charset="-120"/>
              </a:rPr>
              <a:t>來完成動作識別。</a:t>
            </a:r>
            <a:endParaRPr lang="zh-TW" altLang="en-US" b="1">
              <a:latin typeface="微軟正黑體" panose="020B0604030504040204" pitchFamily="34" charset="-120"/>
              <a:ea typeface="微軟正黑體" panose="020B0604030504040204" pitchFamily="34" charset="-120"/>
            </a:endParaRPr>
          </a:p>
        </p:txBody>
      </p:sp>
      <p:sp>
        <p:nvSpPr>
          <p:cNvPr id="6" name="日期版面配置區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rtlCol="0"/>
          <a:lstStyle/>
          <a:p>
            <a:pPr rtl="0"/>
            <a:r>
              <a:rPr lang="en-US" altLang="zh-TW"/>
              <a:t>20XX </a:t>
            </a:r>
            <a:r>
              <a:rPr lang="zh-TW" altLang="en-US"/>
              <a:t>年</a:t>
            </a:r>
          </a:p>
        </p:txBody>
      </p:sp>
      <p:sp>
        <p:nvSpPr>
          <p:cNvPr id="4" name="投影片編號版面配置區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ZA" altLang="zh-TW" smtClean="0"/>
              <a:pPr/>
              <a:t>2</a:t>
            </a:fld>
            <a:endParaRPr lang="zh-TW" altLang="en-ZA"/>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5B6B4-2B7A-D1A9-CF8B-E3F1BA8AE2A2}"/>
              </a:ext>
            </a:extLst>
          </p:cNvPr>
          <p:cNvSpPr>
            <a:spLocks noGrp="1"/>
          </p:cNvSpPr>
          <p:nvPr>
            <p:ph type="title"/>
          </p:nvPr>
        </p:nvSpPr>
        <p:spPr>
          <a:xfrm>
            <a:off x="838200" y="698500"/>
            <a:ext cx="10515600" cy="1325563"/>
          </a:xfrm>
        </p:spPr>
        <p:txBody>
          <a:bodyPr>
            <a:noAutofit/>
          </a:bodyPr>
          <a:lstStyle/>
          <a:p>
            <a:r>
              <a:rPr lang="zh-TW" altLang="en-US" sz="2400" b="0" i="0">
                <a:solidFill>
                  <a:srgbClr val="555555"/>
                </a:solidFill>
                <a:effectLst/>
                <a:latin typeface="Helvetica Neue"/>
              </a:rPr>
              <a:t>更新</a:t>
            </a:r>
            <a:r>
              <a:rPr lang="en-US" altLang="zh-TW" sz="1600" b="0" i="1">
                <a:solidFill>
                  <a:srgbClr val="555555"/>
                </a:solidFill>
                <a:effectLst/>
                <a:latin typeface="Helvetica Neue"/>
              </a:rPr>
              <a:t>plot_subject_histograms()</a:t>
            </a:r>
            <a:r>
              <a:rPr lang="zh-TW" altLang="en-US" sz="2400" b="0" i="0">
                <a:solidFill>
                  <a:srgbClr val="555555"/>
                </a:solidFill>
                <a:effectLst/>
                <a:latin typeface="Helvetica Neue"/>
              </a:rPr>
              <a:t>函數來繪製身體加速度的分佈。</a:t>
            </a:r>
            <a:br>
              <a:rPr lang="en-US" altLang="zh-TW" sz="2400" b="0" i="0">
                <a:solidFill>
                  <a:srgbClr val="555555"/>
                </a:solidFill>
                <a:effectLst/>
                <a:latin typeface="Helvetica Neue"/>
              </a:rPr>
            </a:br>
            <a:r>
              <a:rPr lang="zh-TW" altLang="en-US" sz="2400" b="0" i="0">
                <a:solidFill>
                  <a:srgbClr val="555555"/>
                </a:solidFill>
                <a:effectLst/>
                <a:latin typeface="Helvetica Neue"/>
              </a:rPr>
              <a:t>我們可以看到所有數據在一個主題內和跨主題的軸上聚集在 </a:t>
            </a:r>
            <a:r>
              <a:rPr lang="en-US" altLang="zh-TW" sz="2400" b="0" i="0">
                <a:solidFill>
                  <a:srgbClr val="555555"/>
                </a:solidFill>
                <a:effectLst/>
                <a:latin typeface="Helvetica Neue"/>
              </a:rPr>
              <a:t>0.0 </a:t>
            </a:r>
            <a:r>
              <a:rPr lang="zh-TW" altLang="en-US" sz="2400" b="0" i="0">
                <a:solidFill>
                  <a:srgbClr val="555555"/>
                </a:solidFill>
                <a:effectLst/>
                <a:latin typeface="Helvetica Neue"/>
              </a:rPr>
              <a:t>左右。這表明數據是居中的。受試者之間的這種強烈一致性有助於建模，</a:t>
            </a:r>
            <a:br>
              <a:rPr lang="en-US" altLang="zh-TW" sz="2400" b="0" i="0">
                <a:solidFill>
                  <a:srgbClr val="555555"/>
                </a:solidFill>
                <a:effectLst/>
                <a:latin typeface="Helvetica Neue"/>
              </a:rPr>
            </a:br>
            <a:r>
              <a:rPr lang="zh-TW" altLang="en-US" sz="2400" b="0" i="0">
                <a:solidFill>
                  <a:srgbClr val="555555"/>
                </a:solidFill>
                <a:effectLst/>
                <a:latin typeface="Helvetica Neue"/>
              </a:rPr>
              <a:t>並且表明總加速度數據中受試者之間的差異可能沒有那麼大的幫助。</a:t>
            </a:r>
            <a:endParaRPr lang="zh-TW" altLang="en-US" sz="2400"/>
          </a:p>
        </p:txBody>
      </p:sp>
      <p:sp>
        <p:nvSpPr>
          <p:cNvPr id="4" name="日期版面配置區 3">
            <a:extLst>
              <a:ext uri="{FF2B5EF4-FFF2-40B4-BE49-F238E27FC236}">
                <a16:creationId xmlns:a16="http://schemas.microsoft.com/office/drawing/2014/main" id="{3D542D29-CA86-E43A-AE99-6986420C0703}"/>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559CE29E-657D-CCFE-3455-4F3530857638}"/>
              </a:ext>
            </a:extLst>
          </p:cNvPr>
          <p:cNvSpPr>
            <a:spLocks noGrp="1"/>
          </p:cNvSpPr>
          <p:nvPr>
            <p:ph type="sldNum" sz="quarter" idx="12"/>
          </p:nvPr>
        </p:nvSpPr>
        <p:spPr/>
        <p:txBody>
          <a:bodyPr/>
          <a:lstStyle/>
          <a:p>
            <a:fld id="{B5CEABB6-07DC-46E8-9B57-56EC44A396E5}" type="slidenum">
              <a:rPr lang="en-US" altLang="zh-TW" noProof="0" smtClean="0"/>
              <a:pPr/>
              <a:t>20</a:t>
            </a:fld>
            <a:endParaRPr lang="zh-TW" altLang="en-US" noProof="0"/>
          </a:p>
        </p:txBody>
      </p:sp>
      <p:pic>
        <p:nvPicPr>
          <p:cNvPr id="7" name="圖片 6">
            <a:extLst>
              <a:ext uri="{FF2B5EF4-FFF2-40B4-BE49-F238E27FC236}">
                <a16:creationId xmlns:a16="http://schemas.microsoft.com/office/drawing/2014/main" id="{8CE87BFA-A2A8-B255-B0BD-92B96B0C2837}"/>
              </a:ext>
            </a:extLst>
          </p:cNvPr>
          <p:cNvPicPr>
            <a:picLocks noChangeAspect="1"/>
          </p:cNvPicPr>
          <p:nvPr/>
        </p:nvPicPr>
        <p:blipFill rotWithShape="1">
          <a:blip r:embed="rId2"/>
          <a:srcRect l="2553" t="8602" r="4839" b="3942"/>
          <a:stretch/>
        </p:blipFill>
        <p:spPr>
          <a:xfrm>
            <a:off x="3000375" y="2024063"/>
            <a:ext cx="6191250" cy="4385094"/>
          </a:xfrm>
          <a:prstGeom prst="rect">
            <a:avLst/>
          </a:prstGeom>
        </p:spPr>
      </p:pic>
      <p:sp>
        <p:nvSpPr>
          <p:cNvPr id="8" name="文字方塊 7">
            <a:extLst>
              <a:ext uri="{FF2B5EF4-FFF2-40B4-BE49-F238E27FC236}">
                <a16:creationId xmlns:a16="http://schemas.microsoft.com/office/drawing/2014/main" id="{6D920275-C2E7-B747-B87B-48FEFBBB7AF1}"/>
              </a:ext>
            </a:extLst>
          </p:cNvPr>
          <p:cNvSpPr txBox="1"/>
          <p:nvPr/>
        </p:nvSpPr>
        <p:spPr>
          <a:xfrm>
            <a:off x="9191625" y="4031944"/>
            <a:ext cx="1338828" cy="369332"/>
          </a:xfrm>
          <a:prstGeom prst="rect">
            <a:avLst/>
          </a:prstGeom>
          <a:noFill/>
        </p:spPr>
        <p:txBody>
          <a:bodyPr wrap="none" rtlCol="0">
            <a:spAutoFit/>
          </a:bodyPr>
          <a:lstStyle/>
          <a:p>
            <a:r>
              <a:rPr lang="zh-TW" altLang="en-US" sz="1800" b="1" i="0">
                <a:solidFill>
                  <a:srgbClr val="555555"/>
                </a:solidFill>
                <a:effectLst/>
                <a:latin typeface="Helvetica Neue"/>
              </a:rPr>
              <a:t>身體加速度</a:t>
            </a:r>
            <a:endParaRPr lang="zh-TW" altLang="en-US" b="1"/>
          </a:p>
        </p:txBody>
      </p:sp>
    </p:spTree>
    <p:extLst>
      <p:ext uri="{BB962C8B-B14F-4D97-AF65-F5344CB8AC3E}">
        <p14:creationId xmlns:p14="http://schemas.microsoft.com/office/powerpoint/2010/main" val="1641286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D52A4C-3FA9-899E-10C4-784F84CAF8B2}"/>
              </a:ext>
            </a:extLst>
          </p:cNvPr>
          <p:cNvSpPr>
            <a:spLocks noGrp="1"/>
          </p:cNvSpPr>
          <p:nvPr>
            <p:ph type="title"/>
          </p:nvPr>
        </p:nvSpPr>
        <p:spPr>
          <a:xfrm>
            <a:off x="838200" y="612775"/>
            <a:ext cx="10515600" cy="1325563"/>
          </a:xfrm>
        </p:spPr>
        <p:txBody>
          <a:bodyPr>
            <a:normAutofit fontScale="90000"/>
          </a:bodyPr>
          <a:lstStyle/>
          <a:p>
            <a:r>
              <a:rPr lang="zh-TW" altLang="en-US" b="0" i="0">
                <a:solidFill>
                  <a:srgbClr val="555555"/>
                </a:solidFill>
                <a:effectLst/>
                <a:latin typeface="Helvetica Neue"/>
              </a:rPr>
              <a:t>最後再次更新，我們可以為陀螺儀數據生成一個最終圖。</a:t>
            </a:r>
            <a:br>
              <a:rPr lang="en-US" altLang="zh-TW" b="0" i="0">
                <a:solidFill>
                  <a:srgbClr val="555555"/>
                </a:solidFill>
                <a:effectLst/>
                <a:latin typeface="Helvetica Neue"/>
              </a:rPr>
            </a:br>
            <a:r>
              <a:rPr lang="zh-TW" altLang="en-US" b="0" i="0">
                <a:solidFill>
                  <a:srgbClr val="555555"/>
                </a:solidFill>
                <a:effectLst/>
                <a:latin typeface="Helvetica Neue"/>
              </a:rPr>
              <a:t>運行示例顯示與身體加速度數據非常相似的結果。</a:t>
            </a:r>
            <a:br>
              <a:rPr lang="en-US" altLang="zh-TW" b="0" i="0">
                <a:solidFill>
                  <a:srgbClr val="555555"/>
                </a:solidFill>
                <a:effectLst/>
                <a:latin typeface="Helvetica Neue"/>
              </a:rPr>
            </a:br>
            <a:r>
              <a:rPr lang="zh-TW" altLang="en-US" b="0" i="0">
                <a:solidFill>
                  <a:srgbClr val="555555"/>
                </a:solidFill>
                <a:effectLst/>
                <a:latin typeface="Helvetica Neue"/>
              </a:rPr>
              <a:t>分佈稍微寬一點，尾巴更粗，但對於跨對象建模運動數據而言，</a:t>
            </a:r>
            <a:br>
              <a:rPr lang="en-US" altLang="zh-TW" b="0" i="0">
                <a:solidFill>
                  <a:srgbClr val="555555"/>
                </a:solidFill>
                <a:effectLst/>
                <a:latin typeface="Helvetica Neue"/>
              </a:rPr>
            </a:br>
            <a:r>
              <a:rPr lang="zh-TW" altLang="en-US" b="0" i="0">
                <a:solidFill>
                  <a:srgbClr val="555555"/>
                </a:solidFill>
                <a:effectLst/>
                <a:latin typeface="Helvetica Neue"/>
              </a:rPr>
              <a:t>是一個令人鼓舞的發現。</a:t>
            </a:r>
            <a:endParaRPr lang="zh-TW" altLang="en-US"/>
          </a:p>
        </p:txBody>
      </p:sp>
      <p:sp>
        <p:nvSpPr>
          <p:cNvPr id="4" name="日期版面配置區 3">
            <a:extLst>
              <a:ext uri="{FF2B5EF4-FFF2-40B4-BE49-F238E27FC236}">
                <a16:creationId xmlns:a16="http://schemas.microsoft.com/office/drawing/2014/main" id="{5629EF77-A614-D231-6812-542500E0E0C1}"/>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7BFE53B7-ED09-13D0-250A-D3F68B2CB085}"/>
              </a:ext>
            </a:extLst>
          </p:cNvPr>
          <p:cNvSpPr>
            <a:spLocks noGrp="1"/>
          </p:cNvSpPr>
          <p:nvPr>
            <p:ph type="sldNum" sz="quarter" idx="12"/>
          </p:nvPr>
        </p:nvSpPr>
        <p:spPr/>
        <p:txBody>
          <a:bodyPr/>
          <a:lstStyle/>
          <a:p>
            <a:fld id="{B5CEABB6-07DC-46E8-9B57-56EC44A396E5}" type="slidenum">
              <a:rPr lang="en-US" altLang="zh-TW" noProof="0" smtClean="0"/>
              <a:pPr/>
              <a:t>21</a:t>
            </a:fld>
            <a:endParaRPr lang="zh-TW" altLang="en-US" noProof="0"/>
          </a:p>
        </p:txBody>
      </p:sp>
      <p:pic>
        <p:nvPicPr>
          <p:cNvPr id="7" name="圖片 6">
            <a:extLst>
              <a:ext uri="{FF2B5EF4-FFF2-40B4-BE49-F238E27FC236}">
                <a16:creationId xmlns:a16="http://schemas.microsoft.com/office/drawing/2014/main" id="{D4765A3C-379E-DFEB-3563-D770247775CF}"/>
              </a:ext>
            </a:extLst>
          </p:cNvPr>
          <p:cNvPicPr>
            <a:picLocks noChangeAspect="1"/>
          </p:cNvPicPr>
          <p:nvPr/>
        </p:nvPicPr>
        <p:blipFill rotWithShape="1">
          <a:blip r:embed="rId3"/>
          <a:srcRect l="4478" t="10416" r="6354" b="4445"/>
          <a:stretch/>
        </p:blipFill>
        <p:spPr>
          <a:xfrm>
            <a:off x="2923756" y="1938338"/>
            <a:ext cx="6344488" cy="4543425"/>
          </a:xfrm>
          <a:prstGeom prst="rect">
            <a:avLst/>
          </a:prstGeom>
        </p:spPr>
      </p:pic>
      <p:sp>
        <p:nvSpPr>
          <p:cNvPr id="8" name="文字方塊 7">
            <a:extLst>
              <a:ext uri="{FF2B5EF4-FFF2-40B4-BE49-F238E27FC236}">
                <a16:creationId xmlns:a16="http://schemas.microsoft.com/office/drawing/2014/main" id="{F61DD427-337B-D656-30A4-962E821744BF}"/>
              </a:ext>
            </a:extLst>
          </p:cNvPr>
          <p:cNvSpPr txBox="1"/>
          <p:nvPr/>
        </p:nvSpPr>
        <p:spPr>
          <a:xfrm>
            <a:off x="9268244" y="3962678"/>
            <a:ext cx="1338828" cy="369332"/>
          </a:xfrm>
          <a:prstGeom prst="rect">
            <a:avLst/>
          </a:prstGeom>
          <a:noFill/>
        </p:spPr>
        <p:txBody>
          <a:bodyPr wrap="none" rtlCol="0">
            <a:spAutoFit/>
          </a:bodyPr>
          <a:lstStyle/>
          <a:p>
            <a:r>
              <a:rPr lang="zh-TW" altLang="en-US" b="1" i="0">
                <a:solidFill>
                  <a:srgbClr val="555555"/>
                </a:solidFill>
                <a:effectLst/>
                <a:latin typeface="Helvetica Neue"/>
              </a:rPr>
              <a:t>身體陀螺儀</a:t>
            </a:r>
            <a:endParaRPr lang="zh-TW" altLang="en-US" b="1"/>
          </a:p>
        </p:txBody>
      </p:sp>
    </p:spTree>
    <p:extLst>
      <p:ext uri="{BB962C8B-B14F-4D97-AF65-F5344CB8AC3E}">
        <p14:creationId xmlns:p14="http://schemas.microsoft.com/office/powerpoint/2010/main" val="374570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18B8D64-7230-BC1B-B032-909B6A98B4E5}"/>
              </a:ext>
            </a:extLst>
          </p:cNvPr>
          <p:cNvSpPr>
            <a:spLocks noGrp="1"/>
          </p:cNvSpPr>
          <p:nvPr>
            <p:ph type="ctrTitle"/>
          </p:nvPr>
        </p:nvSpPr>
        <p:spPr/>
        <p:txBody>
          <a:bodyPr/>
          <a:lstStyle/>
          <a:p>
            <a:pPr algn="ctr"/>
            <a:r>
              <a:rPr lang="en-US" altLang="zh-TW"/>
              <a:t>5.</a:t>
            </a:r>
            <a:r>
              <a:rPr lang="zh-TW" altLang="en-US"/>
              <a:t>繪製每個活動的直方圖</a:t>
            </a:r>
          </a:p>
        </p:txBody>
      </p:sp>
      <p:sp>
        <p:nvSpPr>
          <p:cNvPr id="4" name="日期版面配置區 3">
            <a:extLst>
              <a:ext uri="{FF2B5EF4-FFF2-40B4-BE49-F238E27FC236}">
                <a16:creationId xmlns:a16="http://schemas.microsoft.com/office/drawing/2014/main" id="{42746E0A-EDE5-76FD-1E21-E8835054F45D}"/>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5" name="頁尾版面配置區 4">
            <a:extLst>
              <a:ext uri="{FF2B5EF4-FFF2-40B4-BE49-F238E27FC236}">
                <a16:creationId xmlns:a16="http://schemas.microsoft.com/office/drawing/2014/main" id="{ACA20C57-9478-4898-14FA-02FE1350032C}"/>
              </a:ext>
            </a:extLst>
          </p:cNvPr>
          <p:cNvSpPr>
            <a:spLocks noGrp="1"/>
          </p:cNvSpPr>
          <p:nvPr>
            <p:ph type="ftr" sz="quarter" idx="4294967295"/>
          </p:nvPr>
        </p:nvSpPr>
        <p:spPr>
          <a:xfrm>
            <a:off x="0" y="6356350"/>
            <a:ext cx="4114800" cy="365125"/>
          </a:xfrm>
        </p:spPr>
        <p:txBody>
          <a:bodyPr/>
          <a:lstStyle/>
          <a:p>
            <a:r>
              <a:rPr lang="zh-TW" altLang="en-US" noProof="0"/>
              <a:t>募資簡報</a:t>
            </a:r>
          </a:p>
        </p:txBody>
      </p:sp>
      <p:sp>
        <p:nvSpPr>
          <p:cNvPr id="6" name="投影片編號版面配置區 5">
            <a:extLst>
              <a:ext uri="{FF2B5EF4-FFF2-40B4-BE49-F238E27FC236}">
                <a16:creationId xmlns:a16="http://schemas.microsoft.com/office/drawing/2014/main" id="{E633D7D9-9F17-4949-AE8E-61071472CD9D}"/>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22</a:t>
            </a:fld>
            <a:endParaRPr lang="zh-TW" altLang="en-US" noProof="0"/>
          </a:p>
        </p:txBody>
      </p:sp>
    </p:spTree>
    <p:extLst>
      <p:ext uri="{BB962C8B-B14F-4D97-AF65-F5344CB8AC3E}">
        <p14:creationId xmlns:p14="http://schemas.microsoft.com/office/powerpoint/2010/main" val="23134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49672AF-AF65-EF7C-8B64-181F0B13C8A5}"/>
              </a:ext>
            </a:extLst>
          </p:cNvPr>
          <p:cNvSpPr>
            <a:spLocks noGrp="1"/>
          </p:cNvSpPr>
          <p:nvPr>
            <p:ph type="title"/>
          </p:nvPr>
        </p:nvSpPr>
        <p:spPr>
          <a:xfrm>
            <a:off x="838200" y="908050"/>
            <a:ext cx="10515600" cy="1892300"/>
          </a:xfrm>
        </p:spPr>
        <p:txBody>
          <a:bodyPr>
            <a:normAutofit fontScale="90000"/>
          </a:bodyPr>
          <a:lstStyle/>
          <a:p>
            <a:r>
              <a:rPr lang="zh-TW" altLang="en-US" b="0" i="0">
                <a:solidFill>
                  <a:srgbClr val="555555"/>
                </a:solidFill>
                <a:effectLst/>
                <a:latin typeface="Helvetica Neue"/>
              </a:rPr>
              <a:t>最簡單的情況是區分單個主題的活動。</a:t>
            </a:r>
            <a:br>
              <a:rPr lang="en-US" altLang="zh-TW" b="0" i="0">
                <a:solidFill>
                  <a:srgbClr val="555555"/>
                </a:solidFill>
                <a:effectLst/>
                <a:latin typeface="Helvetica Neue"/>
              </a:rPr>
            </a:br>
            <a:r>
              <a:rPr lang="zh-TW" altLang="en-US" b="0" i="0">
                <a:solidFill>
                  <a:srgbClr val="555555"/>
                </a:solidFill>
                <a:effectLst/>
                <a:latin typeface="Helvetica Neue"/>
              </a:rPr>
              <a:t>對此進行調查的一種方法是</a:t>
            </a:r>
            <a:r>
              <a:rPr lang="zh-TW" altLang="en-US" b="1" i="0">
                <a:solidFill>
                  <a:srgbClr val="555555"/>
                </a:solidFill>
                <a:effectLst/>
                <a:latin typeface="Helvetica Neue"/>
              </a:rPr>
              <a:t>按活動查看受試者的運動數據分佈</a:t>
            </a:r>
            <a:r>
              <a:rPr lang="zh-TW" altLang="en-US" b="0" i="0">
                <a:solidFill>
                  <a:srgbClr val="555555"/>
                </a:solidFill>
                <a:effectLst/>
                <a:latin typeface="Helvetica Neue"/>
              </a:rPr>
              <a:t>。</a:t>
            </a:r>
            <a:br>
              <a:rPr lang="en-US" altLang="zh-TW" b="0" i="0">
                <a:solidFill>
                  <a:srgbClr val="555555"/>
                </a:solidFill>
                <a:effectLst/>
                <a:latin typeface="Helvetica Neue"/>
              </a:rPr>
            </a:br>
            <a:r>
              <a:rPr lang="zh-TW" altLang="en-US" b="0" i="0">
                <a:solidFill>
                  <a:srgbClr val="555555"/>
                </a:solidFill>
                <a:effectLst/>
                <a:latin typeface="Helvetica Neue"/>
              </a:rPr>
              <a:t>我們</a:t>
            </a:r>
            <a:r>
              <a:rPr lang="zh-TW" altLang="en-US" b="1" i="0">
                <a:solidFill>
                  <a:srgbClr val="555555"/>
                </a:solidFill>
                <a:effectLst/>
                <a:latin typeface="Helvetica Neue"/>
              </a:rPr>
              <a:t>希望看到單個受試者不同活動的運動數據分佈有所不同</a:t>
            </a:r>
            <a:r>
              <a:rPr lang="zh-TW" altLang="en-US" b="0" i="0">
                <a:solidFill>
                  <a:srgbClr val="555555"/>
                </a:solidFill>
                <a:effectLst/>
                <a:latin typeface="Helvetica Neue"/>
              </a:rPr>
              <a:t>。</a:t>
            </a:r>
            <a:br>
              <a:rPr lang="en-US" altLang="zh-TW" b="0" i="0">
                <a:solidFill>
                  <a:srgbClr val="555555"/>
                </a:solidFill>
                <a:effectLst/>
                <a:latin typeface="Helvetica Neue"/>
              </a:rPr>
            </a:br>
            <a:r>
              <a:rPr lang="zh-TW" altLang="en-US" b="0" i="0">
                <a:solidFill>
                  <a:srgbClr val="555555"/>
                </a:solidFill>
                <a:effectLst/>
                <a:latin typeface="Helvetica Neue"/>
              </a:rPr>
              <a:t>首先，我們必須按活動對主題的數據進行分組。</a:t>
            </a:r>
            <a:br>
              <a:rPr lang="en-US" altLang="zh-TW" b="0" i="0">
                <a:solidFill>
                  <a:srgbClr val="555555"/>
                </a:solidFill>
                <a:effectLst/>
                <a:latin typeface="Helvetica Neue"/>
              </a:rPr>
            </a:br>
            <a:r>
              <a:rPr lang="zh-TW" altLang="en-US" b="0" i="0">
                <a:solidFill>
                  <a:srgbClr val="555555"/>
                </a:solidFill>
                <a:effectLst/>
                <a:latin typeface="Helvetica Neue"/>
              </a:rPr>
              <a:t>下面的</a:t>
            </a:r>
            <a:r>
              <a:rPr lang="en-US" altLang="zh-TW" b="0" i="1">
                <a:solidFill>
                  <a:srgbClr val="555555"/>
                </a:solidFill>
                <a:effectLst/>
                <a:latin typeface="Helvetica Neue"/>
              </a:rPr>
              <a:t>data_by_activity()</a:t>
            </a:r>
            <a:r>
              <a:rPr lang="zh-TW" altLang="en-US" b="0" i="0">
                <a:solidFill>
                  <a:srgbClr val="555555"/>
                </a:solidFill>
                <a:effectLst/>
                <a:latin typeface="Helvetica Neue"/>
              </a:rPr>
              <a:t>函數實現了這個行為。</a:t>
            </a:r>
            <a:endParaRPr lang="zh-TW" altLang="en-US"/>
          </a:p>
        </p:txBody>
      </p:sp>
      <p:pic>
        <p:nvPicPr>
          <p:cNvPr id="8" name="圖片 7">
            <a:extLst>
              <a:ext uri="{FF2B5EF4-FFF2-40B4-BE49-F238E27FC236}">
                <a16:creationId xmlns:a16="http://schemas.microsoft.com/office/drawing/2014/main" id="{79F022E1-39A0-8C64-BBA1-8CEA622D1CFF}"/>
              </a:ext>
            </a:extLst>
          </p:cNvPr>
          <p:cNvPicPr>
            <a:picLocks noChangeAspect="1"/>
          </p:cNvPicPr>
          <p:nvPr/>
        </p:nvPicPr>
        <p:blipFill rotWithShape="1">
          <a:blip r:embed="rId2"/>
          <a:srcRect l="2890" t="29306" r="61406" b="59583"/>
          <a:stretch/>
        </p:blipFill>
        <p:spPr>
          <a:xfrm>
            <a:off x="947737" y="3156422"/>
            <a:ext cx="10296526" cy="1802458"/>
          </a:xfrm>
          <a:prstGeom prst="rect">
            <a:avLst/>
          </a:prstGeom>
        </p:spPr>
      </p:pic>
    </p:spTree>
    <p:extLst>
      <p:ext uri="{BB962C8B-B14F-4D97-AF65-F5344CB8AC3E}">
        <p14:creationId xmlns:p14="http://schemas.microsoft.com/office/powerpoint/2010/main" val="3974841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2EC5C-E000-DAEB-92AF-D9FD0D8B547D}"/>
              </a:ext>
            </a:extLst>
          </p:cNvPr>
          <p:cNvSpPr>
            <a:spLocks noGrp="1"/>
          </p:cNvSpPr>
          <p:nvPr>
            <p:ph type="title"/>
          </p:nvPr>
        </p:nvSpPr>
        <p:spPr>
          <a:xfrm>
            <a:off x="838200" y="679450"/>
            <a:ext cx="10515600" cy="1325563"/>
          </a:xfrm>
        </p:spPr>
        <p:txBody>
          <a:bodyPr>
            <a:normAutofit fontScale="90000"/>
          </a:bodyPr>
          <a:lstStyle/>
          <a:p>
            <a:pPr fontAlgn="base"/>
            <a:r>
              <a:rPr lang="en-US" altLang="zh-TW" sz="2700" b="0" i="1">
                <a:solidFill>
                  <a:srgbClr val="555555"/>
                </a:solidFill>
                <a:effectLst/>
                <a:latin typeface="Helvetica Neue"/>
              </a:rPr>
              <a:t>plot_activity_histograms()</a:t>
            </a:r>
            <a:r>
              <a:rPr lang="zh-TW" altLang="en-US" sz="2700" b="0">
                <a:solidFill>
                  <a:srgbClr val="555555"/>
                </a:solidFill>
                <a:effectLst/>
                <a:latin typeface="Helvetica Neue"/>
              </a:rPr>
              <a:t>函數為給定主題的數據實現此</a:t>
            </a:r>
            <a:r>
              <a:rPr lang="zh-TW" altLang="en-US" sz="2700">
                <a:solidFill>
                  <a:srgbClr val="555555"/>
                </a:solidFill>
                <a:latin typeface="Helvetica Neue"/>
              </a:rPr>
              <a:t>行為</a:t>
            </a:r>
            <a:r>
              <a:rPr lang="zh-TW" altLang="en-US" sz="2700" b="0">
                <a:solidFill>
                  <a:srgbClr val="555555"/>
                </a:solidFill>
                <a:effectLst/>
                <a:latin typeface="Helvetica Neue"/>
              </a:rPr>
              <a:t>。</a:t>
            </a:r>
            <a:br>
              <a:rPr lang="zh-TW" altLang="en-US" sz="2700" b="0">
                <a:solidFill>
                  <a:srgbClr val="555555"/>
                </a:solidFill>
                <a:effectLst/>
                <a:latin typeface="Helvetica Neue"/>
              </a:rPr>
            </a:br>
            <a:r>
              <a:rPr lang="zh-TW" altLang="en-US" sz="2700" b="0">
                <a:solidFill>
                  <a:srgbClr val="555555"/>
                </a:solidFill>
                <a:effectLst/>
                <a:latin typeface="Helvetica Neue"/>
              </a:rPr>
              <a:t>首先，</a:t>
            </a:r>
            <a:r>
              <a:rPr lang="zh-TW" altLang="en-US" sz="2700" b="1">
                <a:solidFill>
                  <a:srgbClr val="555555"/>
                </a:solidFill>
                <a:effectLst/>
                <a:latin typeface="Helvetica Neue"/>
              </a:rPr>
              <a:t>數據按活動分組，然後為每個活動創建一個子圖</a:t>
            </a:r>
            <a:r>
              <a:rPr lang="zh-TW" altLang="en-US" sz="2700" b="0">
                <a:solidFill>
                  <a:srgbClr val="555555"/>
                </a:solidFill>
                <a:effectLst/>
                <a:latin typeface="Helvetica Neue"/>
              </a:rPr>
              <a:t>，</a:t>
            </a:r>
            <a:br>
              <a:rPr lang="en-US" altLang="zh-TW" sz="2700" b="0">
                <a:solidFill>
                  <a:srgbClr val="555555"/>
                </a:solidFill>
                <a:effectLst/>
                <a:latin typeface="Helvetica Neue"/>
              </a:rPr>
            </a:br>
            <a:r>
              <a:rPr lang="zh-TW" altLang="en-US" sz="2700" b="0">
                <a:solidFill>
                  <a:srgbClr val="555555"/>
                </a:solidFill>
                <a:effectLst/>
                <a:latin typeface="Helvetica Neue"/>
              </a:rPr>
              <a:t>並將數據類型的每個軸添加為直方圖。</a:t>
            </a:r>
            <a:br>
              <a:rPr lang="en-US" altLang="zh-TW" sz="2700" b="0">
                <a:solidFill>
                  <a:srgbClr val="555555"/>
                </a:solidFill>
                <a:effectLst/>
                <a:latin typeface="Helvetica Neue"/>
              </a:rPr>
            </a:br>
            <a:r>
              <a:rPr lang="zh-TW" altLang="en-US" sz="2700" b="0">
                <a:solidFill>
                  <a:srgbClr val="555555"/>
                </a:solidFill>
                <a:effectLst/>
                <a:latin typeface="Helvetica Neue"/>
              </a:rPr>
              <a:t>該函數僅列舉數據的前三個特徵，即總加速度變量。</a:t>
            </a:r>
            <a:endParaRPr lang="zh-TW" altLang="en-US"/>
          </a:p>
        </p:txBody>
      </p:sp>
      <p:sp>
        <p:nvSpPr>
          <p:cNvPr id="4" name="日期版面配置區 3">
            <a:extLst>
              <a:ext uri="{FF2B5EF4-FFF2-40B4-BE49-F238E27FC236}">
                <a16:creationId xmlns:a16="http://schemas.microsoft.com/office/drawing/2014/main" id="{92CE52E9-2325-017C-1618-09B86A3699B5}"/>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DA70A2D7-3271-0FE6-B93A-8D5FC6EE7A4C}"/>
              </a:ext>
            </a:extLst>
          </p:cNvPr>
          <p:cNvSpPr>
            <a:spLocks noGrp="1"/>
          </p:cNvSpPr>
          <p:nvPr>
            <p:ph type="sldNum" sz="quarter" idx="12"/>
          </p:nvPr>
        </p:nvSpPr>
        <p:spPr/>
        <p:txBody>
          <a:bodyPr/>
          <a:lstStyle/>
          <a:p>
            <a:fld id="{B5CEABB6-07DC-46E8-9B57-56EC44A396E5}" type="slidenum">
              <a:rPr lang="en-US" altLang="zh-TW" noProof="0" smtClean="0"/>
              <a:pPr/>
              <a:t>24</a:t>
            </a:fld>
            <a:endParaRPr lang="zh-TW" altLang="en-US" noProof="0"/>
          </a:p>
        </p:txBody>
      </p:sp>
      <p:pic>
        <p:nvPicPr>
          <p:cNvPr id="9" name="圖片 8">
            <a:extLst>
              <a:ext uri="{FF2B5EF4-FFF2-40B4-BE49-F238E27FC236}">
                <a16:creationId xmlns:a16="http://schemas.microsoft.com/office/drawing/2014/main" id="{64C5BE9E-E3A5-385F-B91E-77C7E7F9299C}"/>
              </a:ext>
            </a:extLst>
          </p:cNvPr>
          <p:cNvPicPr>
            <a:picLocks noChangeAspect="1"/>
          </p:cNvPicPr>
          <p:nvPr/>
        </p:nvPicPr>
        <p:blipFill rotWithShape="1">
          <a:blip r:embed="rId2"/>
          <a:srcRect b="521"/>
          <a:stretch/>
        </p:blipFill>
        <p:spPr>
          <a:xfrm>
            <a:off x="3047736" y="2287529"/>
            <a:ext cx="6096528" cy="4251383"/>
          </a:xfrm>
          <a:prstGeom prst="rect">
            <a:avLst/>
          </a:prstGeom>
        </p:spPr>
      </p:pic>
    </p:spTree>
    <p:extLst>
      <p:ext uri="{BB962C8B-B14F-4D97-AF65-F5344CB8AC3E}">
        <p14:creationId xmlns:p14="http://schemas.microsoft.com/office/powerpoint/2010/main" val="1444348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AA376D-9C33-136F-F99C-C579CF5708F7}"/>
              </a:ext>
            </a:extLst>
          </p:cNvPr>
          <p:cNvSpPr>
            <a:spLocks noGrp="1"/>
          </p:cNvSpPr>
          <p:nvPr>
            <p:ph type="title"/>
          </p:nvPr>
        </p:nvSpPr>
        <p:spPr>
          <a:xfrm>
            <a:off x="2509837" y="250828"/>
            <a:ext cx="7172326" cy="2085974"/>
          </a:xfrm>
        </p:spPr>
        <p:txBody>
          <a:bodyPr>
            <a:noAutofit/>
          </a:bodyPr>
          <a:lstStyle/>
          <a:p>
            <a:pPr fontAlgn="base"/>
            <a:r>
              <a:rPr lang="zh-TW" altLang="en-US" sz="1600" b="0">
                <a:solidFill>
                  <a:srgbClr val="555555"/>
                </a:solidFill>
                <a:effectLst/>
                <a:latin typeface="Helvetica Neue"/>
              </a:rPr>
              <a:t>運行該示例會創建包含六個子圖的圖，</a:t>
            </a:r>
            <a:br>
              <a:rPr lang="en-US" altLang="zh-TW" sz="1600" b="0">
                <a:solidFill>
                  <a:srgbClr val="555555"/>
                </a:solidFill>
                <a:effectLst/>
                <a:latin typeface="Helvetica Neue"/>
              </a:rPr>
            </a:br>
            <a:r>
              <a:rPr lang="zh-TW" altLang="en-US" sz="1600" b="0">
                <a:solidFill>
                  <a:srgbClr val="555555"/>
                </a:solidFill>
                <a:effectLst/>
                <a:latin typeface="Helvetica Neue"/>
              </a:rPr>
              <a:t>一個用於訓練數據集中第一個主題的每個活動。</a:t>
            </a:r>
            <a:br>
              <a:rPr lang="en-US" altLang="zh-TW" sz="1600" b="0">
                <a:solidFill>
                  <a:srgbClr val="555555"/>
                </a:solidFill>
                <a:effectLst/>
                <a:latin typeface="Helvetica Neue"/>
              </a:rPr>
            </a:br>
            <a:r>
              <a:rPr lang="zh-TW" altLang="en-US" sz="1600" b="1">
                <a:solidFill>
                  <a:srgbClr val="555555"/>
                </a:solidFill>
                <a:effectLst/>
                <a:latin typeface="Helvetica Neue"/>
              </a:rPr>
              <a:t>總加速度</a:t>
            </a:r>
            <a:r>
              <a:rPr lang="zh-TW" altLang="en-US" sz="1600" b="0">
                <a:solidFill>
                  <a:srgbClr val="555555"/>
                </a:solidFill>
                <a:effectLst/>
                <a:latin typeface="Helvetica Neue"/>
              </a:rPr>
              <a:t>數據的每個 </a:t>
            </a:r>
            <a:r>
              <a:rPr lang="en-US" altLang="zh-TW" sz="1600" b="0">
                <a:solidFill>
                  <a:srgbClr val="555555"/>
                </a:solidFill>
                <a:effectLst/>
                <a:latin typeface="Helvetica Neue"/>
              </a:rPr>
              <a:t>x</a:t>
            </a:r>
            <a:r>
              <a:rPr lang="zh-TW" altLang="en-US" sz="1600" b="0">
                <a:solidFill>
                  <a:srgbClr val="555555"/>
                </a:solidFill>
                <a:effectLst/>
                <a:latin typeface="Helvetica Neue"/>
              </a:rPr>
              <a:t>、</a:t>
            </a:r>
            <a:r>
              <a:rPr lang="en-US" altLang="zh-TW" sz="1600" b="0">
                <a:solidFill>
                  <a:srgbClr val="555555"/>
                </a:solidFill>
                <a:effectLst/>
                <a:latin typeface="Helvetica Neue"/>
              </a:rPr>
              <a:t>y </a:t>
            </a:r>
            <a:r>
              <a:rPr lang="zh-TW" altLang="en-US" sz="1600" b="0">
                <a:solidFill>
                  <a:srgbClr val="555555"/>
                </a:solidFill>
                <a:effectLst/>
                <a:latin typeface="Helvetica Neue"/>
              </a:rPr>
              <a:t>和 </a:t>
            </a:r>
            <a:r>
              <a:rPr lang="en-US" altLang="zh-TW" sz="1600" b="0">
                <a:solidFill>
                  <a:srgbClr val="555555"/>
                </a:solidFill>
                <a:effectLst/>
                <a:latin typeface="Helvetica Neue"/>
              </a:rPr>
              <a:t>z </a:t>
            </a:r>
            <a:r>
              <a:rPr lang="zh-TW" altLang="en-US" sz="1600" b="0">
                <a:solidFill>
                  <a:srgbClr val="555555"/>
                </a:solidFill>
                <a:effectLst/>
                <a:latin typeface="Helvetica Neue"/>
              </a:rPr>
              <a:t>軸分別具有藍色、橙色和綠色直方圖。</a:t>
            </a:r>
            <a:br>
              <a:rPr lang="zh-TW" altLang="en-US" sz="1600" b="0">
                <a:solidFill>
                  <a:srgbClr val="555555"/>
                </a:solidFill>
                <a:effectLst/>
                <a:latin typeface="Helvetica Neue"/>
              </a:rPr>
            </a:br>
            <a:r>
              <a:rPr lang="zh-TW" altLang="en-US" sz="1600" b="0">
                <a:solidFill>
                  <a:srgbClr val="555555"/>
                </a:solidFill>
                <a:effectLst/>
                <a:latin typeface="Helvetica Neue"/>
              </a:rPr>
              <a:t>我們可以看到每個活動都有不同的數據分佈，</a:t>
            </a:r>
            <a:br>
              <a:rPr lang="en-US" altLang="zh-TW" sz="1600" b="0">
                <a:solidFill>
                  <a:srgbClr val="555555"/>
                </a:solidFill>
                <a:effectLst/>
                <a:latin typeface="Helvetica Neue"/>
              </a:rPr>
            </a:br>
            <a:r>
              <a:rPr lang="zh-TW" altLang="en-US" sz="1600" b="0">
                <a:solidFill>
                  <a:srgbClr val="555555"/>
                </a:solidFill>
                <a:effectLst/>
                <a:latin typeface="Helvetica Neue"/>
              </a:rPr>
              <a:t>大運動（前三個活動）與靜止活動（後三個活動）之間存在顯著差異。</a:t>
            </a:r>
            <a:br>
              <a:rPr lang="en-US" altLang="zh-TW" sz="1600" b="0">
                <a:solidFill>
                  <a:srgbClr val="555555"/>
                </a:solidFill>
                <a:effectLst/>
                <a:latin typeface="Helvetica Neue"/>
              </a:rPr>
            </a:br>
            <a:r>
              <a:rPr lang="zh-TW" altLang="en-US" sz="1600" b="0">
                <a:solidFill>
                  <a:srgbClr val="555555"/>
                </a:solidFill>
                <a:effectLst/>
                <a:latin typeface="Helvetica Neue"/>
              </a:rPr>
              <a:t>前三個活動的數據分佈看起來呈高斯分佈，</a:t>
            </a:r>
            <a:br>
              <a:rPr lang="en-US" altLang="zh-TW" sz="1600" b="0">
                <a:solidFill>
                  <a:srgbClr val="555555"/>
                </a:solidFill>
                <a:effectLst/>
                <a:latin typeface="Helvetica Neue"/>
              </a:rPr>
            </a:br>
            <a:r>
              <a:rPr lang="zh-TW" altLang="en-US" sz="1600" b="0">
                <a:solidFill>
                  <a:srgbClr val="555555"/>
                </a:solidFill>
                <a:effectLst/>
                <a:latin typeface="Helvetica Neue"/>
              </a:rPr>
              <a:t>可能具有不同的均值和標準差。</a:t>
            </a:r>
            <a:br>
              <a:rPr lang="en-US" altLang="zh-TW" sz="1600" b="0">
                <a:solidFill>
                  <a:srgbClr val="555555"/>
                </a:solidFill>
                <a:effectLst/>
                <a:latin typeface="Helvetica Neue"/>
              </a:rPr>
            </a:br>
            <a:r>
              <a:rPr lang="zh-TW" altLang="en-US" sz="1600" b="0">
                <a:solidFill>
                  <a:srgbClr val="555555"/>
                </a:solidFill>
                <a:effectLst/>
                <a:latin typeface="Helvetica Neue"/>
              </a:rPr>
              <a:t>後者活動的分佈看起來是多模態的（即多個峰）。</a:t>
            </a:r>
            <a:br>
              <a:rPr lang="zh-TW" altLang="en-US" sz="1400" b="0">
                <a:solidFill>
                  <a:srgbClr val="555555"/>
                </a:solidFill>
                <a:effectLst/>
                <a:latin typeface="Helvetica Neue"/>
              </a:rPr>
            </a:br>
            <a:endParaRPr lang="zh-TW" altLang="en-US" sz="1400"/>
          </a:p>
        </p:txBody>
      </p:sp>
      <p:sp>
        <p:nvSpPr>
          <p:cNvPr id="4" name="日期版面配置區 3">
            <a:extLst>
              <a:ext uri="{FF2B5EF4-FFF2-40B4-BE49-F238E27FC236}">
                <a16:creationId xmlns:a16="http://schemas.microsoft.com/office/drawing/2014/main" id="{F805B2F4-5669-0C3B-9249-51C128334213}"/>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CEC0D263-0978-1074-0F6C-107354C61F79}"/>
              </a:ext>
            </a:extLst>
          </p:cNvPr>
          <p:cNvSpPr>
            <a:spLocks noGrp="1"/>
          </p:cNvSpPr>
          <p:nvPr>
            <p:ph type="sldNum" sz="quarter" idx="12"/>
          </p:nvPr>
        </p:nvSpPr>
        <p:spPr/>
        <p:txBody>
          <a:bodyPr/>
          <a:lstStyle/>
          <a:p>
            <a:fld id="{B5CEABB6-07DC-46E8-9B57-56EC44A396E5}" type="slidenum">
              <a:rPr lang="en-US" altLang="zh-TW" noProof="0" smtClean="0"/>
              <a:pPr/>
              <a:t>25</a:t>
            </a:fld>
            <a:endParaRPr lang="zh-TW" altLang="en-US" noProof="0"/>
          </a:p>
        </p:txBody>
      </p:sp>
      <p:pic>
        <p:nvPicPr>
          <p:cNvPr id="7" name="圖片 6">
            <a:extLst>
              <a:ext uri="{FF2B5EF4-FFF2-40B4-BE49-F238E27FC236}">
                <a16:creationId xmlns:a16="http://schemas.microsoft.com/office/drawing/2014/main" id="{643C9A03-F492-6826-650E-F558DA752ECF}"/>
              </a:ext>
            </a:extLst>
          </p:cNvPr>
          <p:cNvPicPr>
            <a:picLocks noChangeAspect="1"/>
          </p:cNvPicPr>
          <p:nvPr/>
        </p:nvPicPr>
        <p:blipFill rotWithShape="1">
          <a:blip r:embed="rId2"/>
          <a:srcRect l="5417" t="10138" r="6875" b="5325"/>
          <a:stretch/>
        </p:blipFill>
        <p:spPr>
          <a:xfrm>
            <a:off x="3236715" y="2305051"/>
            <a:ext cx="5718570" cy="4133851"/>
          </a:xfrm>
          <a:prstGeom prst="rect">
            <a:avLst/>
          </a:prstGeom>
        </p:spPr>
      </p:pic>
    </p:spTree>
    <p:extLst>
      <p:ext uri="{BB962C8B-B14F-4D97-AF65-F5344CB8AC3E}">
        <p14:creationId xmlns:p14="http://schemas.microsoft.com/office/powerpoint/2010/main" val="405453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710BCA-DF46-D7A5-ED4A-28A8B42987A9}"/>
              </a:ext>
            </a:extLst>
          </p:cNvPr>
          <p:cNvSpPr>
            <a:spLocks noGrp="1"/>
          </p:cNvSpPr>
          <p:nvPr>
            <p:ph type="title"/>
          </p:nvPr>
        </p:nvSpPr>
        <p:spPr>
          <a:xfrm>
            <a:off x="838200" y="479425"/>
            <a:ext cx="10515600" cy="1325563"/>
          </a:xfrm>
        </p:spPr>
        <p:txBody>
          <a:bodyPr>
            <a:noAutofit/>
          </a:bodyPr>
          <a:lstStyle/>
          <a:p>
            <a:pPr fontAlgn="base"/>
            <a:r>
              <a:rPr lang="zh-TW" altLang="en-US" sz="1600">
                <a:solidFill>
                  <a:srgbClr val="555555"/>
                </a:solidFill>
                <a:effectLst/>
                <a:latin typeface="Helvetica Neue"/>
              </a:rPr>
              <a:t>使用更新版本重新運行相同的示例，該版本改為繪製</a:t>
            </a:r>
            <a:r>
              <a:rPr lang="zh-TW" altLang="en-US" sz="1600" b="1">
                <a:solidFill>
                  <a:srgbClr val="555555"/>
                </a:solidFill>
                <a:effectLst/>
                <a:latin typeface="Helvetica Neue"/>
              </a:rPr>
              <a:t>身體加速度</a:t>
            </a:r>
            <a:r>
              <a:rPr lang="zh-TW" altLang="en-US" sz="1600">
                <a:solidFill>
                  <a:srgbClr val="555555"/>
                </a:solidFill>
                <a:effectLst/>
                <a:latin typeface="Helvetica Neue"/>
              </a:rPr>
              <a:t>數據。</a:t>
            </a:r>
            <a:br>
              <a:rPr lang="en-US" altLang="zh-TW" sz="1600">
                <a:solidFill>
                  <a:srgbClr val="555555"/>
                </a:solidFill>
                <a:effectLst/>
                <a:latin typeface="Helvetica Neue"/>
              </a:rPr>
            </a:br>
            <a:r>
              <a:rPr lang="zh-TW" altLang="en-US" sz="1600">
                <a:solidFill>
                  <a:srgbClr val="555555"/>
                </a:solidFill>
                <a:effectLst/>
                <a:latin typeface="Helvetica Neue"/>
              </a:rPr>
              <a:t>在這裡，我們可以看到更多類似的活動分佈在運動與靜止活動之間。</a:t>
            </a:r>
            <a:br>
              <a:rPr lang="en-US" altLang="zh-TW" sz="1600">
                <a:solidFill>
                  <a:srgbClr val="555555"/>
                </a:solidFill>
                <a:effectLst/>
                <a:latin typeface="Helvetica Neue"/>
              </a:rPr>
            </a:br>
            <a:r>
              <a:rPr lang="zh-TW" altLang="en-US" sz="1600">
                <a:solidFill>
                  <a:srgbClr val="555555"/>
                </a:solidFill>
                <a:effectLst/>
                <a:latin typeface="Helvetica Neue"/>
              </a:rPr>
              <a:t>在運動活動的情況下，數據看起來是雙峰的，</a:t>
            </a:r>
            <a:br>
              <a:rPr lang="en-US" altLang="zh-TW" sz="1600">
                <a:solidFill>
                  <a:srgbClr val="555555"/>
                </a:solidFill>
                <a:effectLst/>
                <a:latin typeface="Helvetica Neue"/>
              </a:rPr>
            </a:br>
            <a:r>
              <a:rPr lang="zh-TW" altLang="en-US" sz="1600">
                <a:solidFill>
                  <a:srgbClr val="555555"/>
                </a:solidFill>
                <a:effectLst/>
                <a:latin typeface="Helvetica Neue"/>
              </a:rPr>
              <a:t>在靜止活動的情況下，數據可能是高斯分佈或指數分佈。</a:t>
            </a:r>
            <a:br>
              <a:rPr lang="zh-TW" altLang="en-US" sz="1600">
                <a:solidFill>
                  <a:srgbClr val="555555"/>
                </a:solidFill>
                <a:effectLst/>
                <a:latin typeface="Helvetica Neue"/>
              </a:rPr>
            </a:br>
            <a:r>
              <a:rPr lang="zh-TW" altLang="en-US" sz="1600">
                <a:solidFill>
                  <a:srgbClr val="555555"/>
                </a:solidFill>
                <a:effectLst/>
                <a:latin typeface="Helvetica Neue"/>
              </a:rPr>
              <a:t>我們看到的按活動劃分的總加速度分佈與身體加速度分佈的模式</a:t>
            </a:r>
            <a:br>
              <a:rPr lang="en-US" altLang="zh-TW" sz="1600">
                <a:solidFill>
                  <a:srgbClr val="555555"/>
                </a:solidFill>
                <a:effectLst/>
                <a:latin typeface="Helvetica Neue"/>
              </a:rPr>
            </a:br>
            <a:r>
              <a:rPr lang="zh-TW" altLang="en-US" sz="1600">
                <a:solidFill>
                  <a:srgbClr val="555555"/>
                </a:solidFill>
                <a:effectLst/>
                <a:latin typeface="Helvetica Neue"/>
              </a:rPr>
              <a:t>反映了我們在上一節中看到的跨主題的相同數據類型。</a:t>
            </a:r>
            <a:br>
              <a:rPr lang="en-US" altLang="zh-TW" sz="1600">
                <a:solidFill>
                  <a:srgbClr val="555555"/>
                </a:solidFill>
                <a:effectLst/>
                <a:latin typeface="Helvetica Neue"/>
              </a:rPr>
            </a:br>
            <a:r>
              <a:rPr lang="zh-TW" altLang="en-US" sz="1600">
                <a:solidFill>
                  <a:srgbClr val="555555"/>
                </a:solidFill>
                <a:effectLst/>
                <a:latin typeface="Helvetica Neue"/>
              </a:rPr>
              <a:t>也許總加速度數據是區分活動的關鍵。</a:t>
            </a:r>
            <a:endParaRPr lang="zh-TW" altLang="en-US" sz="1600"/>
          </a:p>
        </p:txBody>
      </p:sp>
      <p:sp>
        <p:nvSpPr>
          <p:cNvPr id="4" name="日期版面配置區 3">
            <a:extLst>
              <a:ext uri="{FF2B5EF4-FFF2-40B4-BE49-F238E27FC236}">
                <a16:creationId xmlns:a16="http://schemas.microsoft.com/office/drawing/2014/main" id="{E66943E9-CEDC-A31B-EE94-AC506B9FAF53}"/>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C592DFC0-3287-2FD2-1CCD-DB9B329B6A22}"/>
              </a:ext>
            </a:extLst>
          </p:cNvPr>
          <p:cNvSpPr>
            <a:spLocks noGrp="1"/>
          </p:cNvSpPr>
          <p:nvPr>
            <p:ph type="sldNum" sz="quarter" idx="12"/>
          </p:nvPr>
        </p:nvSpPr>
        <p:spPr/>
        <p:txBody>
          <a:bodyPr/>
          <a:lstStyle/>
          <a:p>
            <a:fld id="{B5CEABB6-07DC-46E8-9B57-56EC44A396E5}" type="slidenum">
              <a:rPr lang="en-US" altLang="zh-TW" noProof="0" smtClean="0"/>
              <a:pPr/>
              <a:t>26</a:t>
            </a:fld>
            <a:endParaRPr lang="zh-TW" altLang="en-US" noProof="0"/>
          </a:p>
        </p:txBody>
      </p:sp>
      <p:pic>
        <p:nvPicPr>
          <p:cNvPr id="7" name="圖片 6">
            <a:extLst>
              <a:ext uri="{FF2B5EF4-FFF2-40B4-BE49-F238E27FC236}">
                <a16:creationId xmlns:a16="http://schemas.microsoft.com/office/drawing/2014/main" id="{00AAB4F0-F6DB-9047-A2A4-A53C3750B72A}"/>
              </a:ext>
            </a:extLst>
          </p:cNvPr>
          <p:cNvPicPr>
            <a:picLocks noChangeAspect="1"/>
          </p:cNvPicPr>
          <p:nvPr/>
        </p:nvPicPr>
        <p:blipFill rotWithShape="1">
          <a:blip r:embed="rId2"/>
          <a:srcRect l="4896" t="10601" r="6562" b="5001"/>
          <a:stretch/>
        </p:blipFill>
        <p:spPr>
          <a:xfrm>
            <a:off x="3027151" y="2151061"/>
            <a:ext cx="6137697" cy="4387851"/>
          </a:xfrm>
          <a:prstGeom prst="rect">
            <a:avLst/>
          </a:prstGeom>
        </p:spPr>
      </p:pic>
    </p:spTree>
    <p:extLst>
      <p:ext uri="{BB962C8B-B14F-4D97-AF65-F5344CB8AC3E}">
        <p14:creationId xmlns:p14="http://schemas.microsoft.com/office/powerpoint/2010/main" val="204810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CC04E-6DA2-5897-2607-E685ADC4106D}"/>
              </a:ext>
            </a:extLst>
          </p:cNvPr>
          <p:cNvSpPr>
            <a:spLocks noGrp="1"/>
          </p:cNvSpPr>
          <p:nvPr>
            <p:ph type="title"/>
          </p:nvPr>
        </p:nvSpPr>
        <p:spPr>
          <a:xfrm>
            <a:off x="838200" y="508000"/>
            <a:ext cx="10515600" cy="1325563"/>
          </a:xfrm>
        </p:spPr>
        <p:txBody>
          <a:bodyPr>
            <a:normAutofit fontScale="90000"/>
          </a:bodyPr>
          <a:lstStyle/>
          <a:p>
            <a:r>
              <a:rPr lang="zh-TW" altLang="en-US" b="0" i="0">
                <a:solidFill>
                  <a:srgbClr val="555555"/>
                </a:solidFill>
                <a:effectLst/>
                <a:latin typeface="Helvetica Neue"/>
              </a:rPr>
              <a:t>最後，我們可以再次更新示例以繪製</a:t>
            </a:r>
            <a:r>
              <a:rPr lang="zh-TW" altLang="en-US" b="1" i="0">
                <a:solidFill>
                  <a:srgbClr val="555555"/>
                </a:solidFill>
                <a:effectLst/>
                <a:latin typeface="Helvetica Neue"/>
              </a:rPr>
              <a:t>陀螺儀</a:t>
            </a:r>
            <a:r>
              <a:rPr lang="zh-TW" altLang="en-US" b="0" i="0">
                <a:solidFill>
                  <a:srgbClr val="555555"/>
                </a:solidFill>
                <a:effectLst/>
                <a:latin typeface="Helvetica Neue"/>
              </a:rPr>
              <a:t>數據的每個活動的直方圖。</a:t>
            </a:r>
            <a:br>
              <a:rPr lang="en-US" altLang="zh-TW" b="0" i="0">
                <a:solidFill>
                  <a:srgbClr val="555555"/>
                </a:solidFill>
                <a:effectLst/>
                <a:latin typeface="Helvetica Neue"/>
              </a:rPr>
            </a:br>
            <a:r>
              <a:rPr lang="zh-TW" altLang="en-US" b="0" i="0">
                <a:solidFill>
                  <a:srgbClr val="555555"/>
                </a:solidFill>
                <a:effectLst/>
                <a:latin typeface="Helvetica Neue"/>
              </a:rPr>
              <a:t>運行該示例會創建與​​身體加速度數據具有相似模式的圖，</a:t>
            </a:r>
            <a:br>
              <a:rPr lang="en-US" altLang="zh-TW" b="0" i="0">
                <a:solidFill>
                  <a:srgbClr val="555555"/>
                </a:solidFill>
                <a:effectLst/>
                <a:latin typeface="Helvetica Neue"/>
              </a:rPr>
            </a:br>
            <a:r>
              <a:rPr lang="zh-TW" altLang="en-US" b="0" i="0">
                <a:solidFill>
                  <a:srgbClr val="555555"/>
                </a:solidFill>
                <a:effectLst/>
                <a:latin typeface="Helvetica Neue"/>
              </a:rPr>
              <a:t>儘管對於運動中的活動顯示底部較大的高斯分佈而不是雙峰分佈。</a:t>
            </a:r>
            <a:endParaRPr lang="zh-TW" altLang="en-US"/>
          </a:p>
        </p:txBody>
      </p:sp>
      <p:sp>
        <p:nvSpPr>
          <p:cNvPr id="4" name="日期版面配置區 3">
            <a:extLst>
              <a:ext uri="{FF2B5EF4-FFF2-40B4-BE49-F238E27FC236}">
                <a16:creationId xmlns:a16="http://schemas.microsoft.com/office/drawing/2014/main" id="{0372E095-DD69-D591-DEF8-AC8F8B554C1A}"/>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45A438D6-2574-63EA-A2D8-FFA2B4CE8576}"/>
              </a:ext>
            </a:extLst>
          </p:cNvPr>
          <p:cNvSpPr>
            <a:spLocks noGrp="1"/>
          </p:cNvSpPr>
          <p:nvPr>
            <p:ph type="sldNum" sz="quarter" idx="12"/>
          </p:nvPr>
        </p:nvSpPr>
        <p:spPr/>
        <p:txBody>
          <a:bodyPr/>
          <a:lstStyle/>
          <a:p>
            <a:fld id="{B5CEABB6-07DC-46E8-9B57-56EC44A396E5}" type="slidenum">
              <a:rPr lang="en-US" altLang="zh-TW" noProof="0" smtClean="0"/>
              <a:pPr/>
              <a:t>27</a:t>
            </a:fld>
            <a:endParaRPr lang="zh-TW" altLang="en-US" noProof="0"/>
          </a:p>
        </p:txBody>
      </p:sp>
      <p:pic>
        <p:nvPicPr>
          <p:cNvPr id="7" name="圖片 6">
            <a:extLst>
              <a:ext uri="{FF2B5EF4-FFF2-40B4-BE49-F238E27FC236}">
                <a16:creationId xmlns:a16="http://schemas.microsoft.com/office/drawing/2014/main" id="{9A5ACD5B-4CE0-4872-B78F-0EE90C596A28}"/>
              </a:ext>
            </a:extLst>
          </p:cNvPr>
          <p:cNvPicPr>
            <a:picLocks noChangeAspect="1"/>
          </p:cNvPicPr>
          <p:nvPr/>
        </p:nvPicPr>
        <p:blipFill rotWithShape="1">
          <a:blip r:embed="rId2"/>
          <a:srcRect l="5000" t="11250" r="6354" b="5278"/>
          <a:stretch/>
        </p:blipFill>
        <p:spPr>
          <a:xfrm>
            <a:off x="2805135" y="1833563"/>
            <a:ext cx="6581729" cy="4648201"/>
          </a:xfrm>
          <a:prstGeom prst="rect">
            <a:avLst/>
          </a:prstGeom>
        </p:spPr>
      </p:pic>
    </p:spTree>
    <p:extLst>
      <p:ext uri="{BB962C8B-B14F-4D97-AF65-F5344CB8AC3E}">
        <p14:creationId xmlns:p14="http://schemas.microsoft.com/office/powerpoint/2010/main" val="301960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20190B-0C77-14E8-7BB0-8DC340FCA469}"/>
              </a:ext>
            </a:extLst>
          </p:cNvPr>
          <p:cNvSpPr>
            <a:spLocks noGrp="1"/>
          </p:cNvSpPr>
          <p:nvPr>
            <p:ph type="title"/>
          </p:nvPr>
        </p:nvSpPr>
        <p:spPr>
          <a:xfrm>
            <a:off x="838200" y="2766218"/>
            <a:ext cx="10515600" cy="1325563"/>
          </a:xfrm>
        </p:spPr>
        <p:txBody>
          <a:bodyPr>
            <a:normAutofit/>
          </a:bodyPr>
          <a:lstStyle/>
          <a:p>
            <a:r>
              <a:rPr lang="zh-TW" altLang="en-US" b="0" i="0">
                <a:solidFill>
                  <a:srgbClr val="555555"/>
                </a:solidFill>
                <a:effectLst/>
                <a:latin typeface="Helvetica Neue"/>
              </a:rPr>
              <a:t>所有這些圖都是為第一個主題創建的，</a:t>
            </a:r>
            <a:br>
              <a:rPr lang="en-US" altLang="zh-TW" b="0" i="0">
                <a:solidFill>
                  <a:srgbClr val="555555"/>
                </a:solidFill>
                <a:effectLst/>
                <a:latin typeface="Helvetica Neue"/>
              </a:rPr>
            </a:br>
            <a:r>
              <a:rPr lang="zh-TW" altLang="en-US" b="1">
                <a:solidFill>
                  <a:srgbClr val="555555"/>
                </a:solidFill>
                <a:latin typeface="Helvetica Neue"/>
              </a:rPr>
              <a:t>如果</a:t>
            </a:r>
            <a:r>
              <a:rPr lang="zh-TW" altLang="en-US" b="1" i="0">
                <a:solidFill>
                  <a:srgbClr val="555555"/>
                </a:solidFill>
                <a:effectLst/>
                <a:latin typeface="Helvetica Neue"/>
              </a:rPr>
              <a:t>希望看到其他主題</a:t>
            </a:r>
            <a:r>
              <a:rPr lang="zh-TW" altLang="en-US" b="0" i="0">
                <a:solidFill>
                  <a:srgbClr val="555555"/>
                </a:solidFill>
                <a:effectLst/>
                <a:latin typeface="Helvetica Neue"/>
              </a:rPr>
              <a:t>跨活動的運動數據的類似分佈和關係。</a:t>
            </a:r>
            <a:br>
              <a:rPr lang="en-US" altLang="zh-TW" b="0" i="0">
                <a:solidFill>
                  <a:srgbClr val="555555"/>
                </a:solidFill>
                <a:effectLst/>
                <a:latin typeface="Helvetica Neue"/>
              </a:rPr>
            </a:br>
            <a:r>
              <a:rPr lang="zh-TW" altLang="en-US" b="1" i="0">
                <a:solidFill>
                  <a:srgbClr val="555555"/>
                </a:solidFill>
                <a:effectLst/>
                <a:latin typeface="Helvetica Neue"/>
              </a:rPr>
              <a:t>接著進行最後一步</a:t>
            </a:r>
            <a:r>
              <a:rPr lang="zh-TW" altLang="en-US" b="0" i="0">
                <a:solidFill>
                  <a:srgbClr val="555555"/>
                </a:solidFill>
                <a:effectLst/>
                <a:latin typeface="Helvetica Neue"/>
              </a:rPr>
              <a:t>。</a:t>
            </a:r>
            <a:endParaRPr lang="zh-TW" altLang="en-US"/>
          </a:p>
        </p:txBody>
      </p:sp>
      <p:sp>
        <p:nvSpPr>
          <p:cNvPr id="4" name="日期版面配置區 3">
            <a:extLst>
              <a:ext uri="{FF2B5EF4-FFF2-40B4-BE49-F238E27FC236}">
                <a16:creationId xmlns:a16="http://schemas.microsoft.com/office/drawing/2014/main" id="{66C49C2C-A1C2-6543-CB15-CC56F904684B}"/>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D18BD27D-4D89-3A1D-2379-38B65D6AA430}"/>
              </a:ext>
            </a:extLst>
          </p:cNvPr>
          <p:cNvSpPr>
            <a:spLocks noGrp="1"/>
          </p:cNvSpPr>
          <p:nvPr>
            <p:ph type="sldNum" sz="quarter" idx="12"/>
          </p:nvPr>
        </p:nvSpPr>
        <p:spPr/>
        <p:txBody>
          <a:bodyPr/>
          <a:lstStyle/>
          <a:p>
            <a:fld id="{B5CEABB6-07DC-46E8-9B57-56EC44A396E5}" type="slidenum">
              <a:rPr lang="en-US" altLang="zh-TW" noProof="0" smtClean="0"/>
              <a:pPr/>
              <a:t>28</a:t>
            </a:fld>
            <a:endParaRPr lang="zh-TW" altLang="en-US" noProof="0"/>
          </a:p>
        </p:txBody>
      </p:sp>
    </p:spTree>
    <p:extLst>
      <p:ext uri="{BB962C8B-B14F-4D97-AF65-F5344CB8AC3E}">
        <p14:creationId xmlns:p14="http://schemas.microsoft.com/office/powerpoint/2010/main" val="33377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6DF409B-08C7-12B4-AB2C-1CCA239F97A7}"/>
              </a:ext>
            </a:extLst>
          </p:cNvPr>
          <p:cNvSpPr>
            <a:spLocks noGrp="1"/>
          </p:cNvSpPr>
          <p:nvPr>
            <p:ph type="ctrTitle"/>
          </p:nvPr>
        </p:nvSpPr>
        <p:spPr/>
        <p:txBody>
          <a:bodyPr/>
          <a:lstStyle/>
          <a:p>
            <a:pPr algn="ctr"/>
            <a:r>
              <a:rPr lang="en-US" altLang="zh-TW"/>
              <a:t>6.</a:t>
            </a:r>
            <a:r>
              <a:rPr lang="zh-TW" altLang="en-US"/>
              <a:t>繪製活動持續時間箱線圖</a:t>
            </a:r>
          </a:p>
        </p:txBody>
      </p:sp>
      <p:sp>
        <p:nvSpPr>
          <p:cNvPr id="4" name="日期版面配置區 3">
            <a:extLst>
              <a:ext uri="{FF2B5EF4-FFF2-40B4-BE49-F238E27FC236}">
                <a16:creationId xmlns:a16="http://schemas.microsoft.com/office/drawing/2014/main" id="{F6BB836D-BF1F-D226-8AD1-CB4E281D8983}"/>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5" name="頁尾版面配置區 4">
            <a:extLst>
              <a:ext uri="{FF2B5EF4-FFF2-40B4-BE49-F238E27FC236}">
                <a16:creationId xmlns:a16="http://schemas.microsoft.com/office/drawing/2014/main" id="{A79A9964-BAA7-AECA-5F58-7F0C5483E18A}"/>
              </a:ext>
            </a:extLst>
          </p:cNvPr>
          <p:cNvSpPr>
            <a:spLocks noGrp="1"/>
          </p:cNvSpPr>
          <p:nvPr>
            <p:ph type="ftr" sz="quarter" idx="4294967295"/>
          </p:nvPr>
        </p:nvSpPr>
        <p:spPr>
          <a:xfrm>
            <a:off x="0" y="6356350"/>
            <a:ext cx="4114800" cy="365125"/>
          </a:xfrm>
        </p:spPr>
        <p:txBody>
          <a:bodyPr/>
          <a:lstStyle/>
          <a:p>
            <a:r>
              <a:rPr lang="zh-TW" altLang="en-US" noProof="0"/>
              <a:t>募資簡報</a:t>
            </a:r>
          </a:p>
        </p:txBody>
      </p:sp>
      <p:sp>
        <p:nvSpPr>
          <p:cNvPr id="6" name="投影片編號版面配置區 5">
            <a:extLst>
              <a:ext uri="{FF2B5EF4-FFF2-40B4-BE49-F238E27FC236}">
                <a16:creationId xmlns:a16="http://schemas.microsoft.com/office/drawing/2014/main" id="{2C97C880-6511-B273-2944-341770F1F797}"/>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29</a:t>
            </a:fld>
            <a:endParaRPr lang="zh-TW" altLang="en-US" noProof="0"/>
          </a:p>
        </p:txBody>
      </p:sp>
    </p:spTree>
    <p:extLst>
      <p:ext uri="{BB962C8B-B14F-4D97-AF65-F5344CB8AC3E}">
        <p14:creationId xmlns:p14="http://schemas.microsoft.com/office/powerpoint/2010/main" val="407571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rtlCol="0"/>
          <a:lstStyle/>
          <a:p>
            <a:pPr rtl="0"/>
            <a:r>
              <a:rPr lang="en-US" altLang="zh-TW"/>
              <a:t>UCI</a:t>
            </a:r>
            <a:r>
              <a:rPr lang="zh-TW" altLang="en-US"/>
              <a:t> </a:t>
            </a:r>
            <a:r>
              <a:rPr lang="en-US" altLang="zh-TW"/>
              <a:t>Data Set</a:t>
            </a:r>
            <a:r>
              <a:rPr lang="zh-TW" altLang="en-US"/>
              <a:t>來源</a:t>
            </a:r>
          </a:p>
        </p:txBody>
      </p:sp>
      <p:sp>
        <p:nvSpPr>
          <p:cNvPr id="6" name="內容版面配置區 5">
            <a:extLst>
              <a:ext uri="{FF2B5EF4-FFF2-40B4-BE49-F238E27FC236}">
                <a16:creationId xmlns:a16="http://schemas.microsoft.com/office/drawing/2014/main" id="{5A6B31B0-7B84-475D-961F-09C0191F91A2}"/>
              </a:ext>
            </a:extLst>
          </p:cNvPr>
          <p:cNvSpPr>
            <a:spLocks noGrp="1"/>
          </p:cNvSpPr>
          <p:nvPr>
            <p:ph sz="half" idx="2"/>
          </p:nvPr>
        </p:nvSpPr>
        <p:spPr>
          <a:xfrm>
            <a:off x="1708977" y="2776936"/>
            <a:ext cx="5701195" cy="2660904"/>
          </a:xfrm>
        </p:spPr>
        <p:txBody>
          <a:bodyPr vert="horz" lIns="91440" tIns="45720" rIns="91440" bIns="45720" rtlCol="0" anchor="t">
            <a:noAutofit/>
          </a:bodyPr>
          <a:lstStyle/>
          <a:p>
            <a:pPr rtl="0"/>
            <a:r>
              <a:rPr lang="zh-TW" altLang="en-US" sz="1800" b="1" i="0">
                <a:effectLst/>
                <a:latin typeface="微軟正黑體" panose="020B0604030504040204" pitchFamily="34" charset="-120"/>
                <a:ea typeface="微軟正黑體" panose="020B0604030504040204" pitchFamily="34" charset="-120"/>
              </a:rPr>
              <a:t>來自</a:t>
            </a:r>
            <a:r>
              <a:rPr lang="zh-TW" altLang="en-US" sz="1800" b="1">
                <a:latin typeface="微軟正黑體" panose="020B0604030504040204" pitchFamily="34" charset="-120"/>
                <a:ea typeface="微軟正黑體" panose="020B0604030504040204" pitchFamily="34" charset="-120"/>
              </a:rPr>
              <a:t>義</a:t>
            </a:r>
            <a:r>
              <a:rPr lang="zh-TW" altLang="en-US" sz="1800" b="1" i="0">
                <a:effectLst/>
                <a:latin typeface="微軟正黑體" panose="020B0604030504040204" pitchFamily="34" charset="-120"/>
                <a:ea typeface="微軟正黑體" panose="020B0604030504040204" pitchFamily="34" charset="-120"/>
              </a:rPr>
              <a:t>大利熱那亞大學，並在他們 </a:t>
            </a:r>
            <a:r>
              <a:rPr lang="en-US" altLang="zh-TW" sz="1800" b="1" i="0">
                <a:effectLst/>
                <a:latin typeface="微軟正黑體" panose="020B0604030504040204" pitchFamily="34" charset="-120"/>
                <a:ea typeface="微軟正黑體" panose="020B0604030504040204" pitchFamily="34" charset="-120"/>
              </a:rPr>
              <a:t>2013 </a:t>
            </a:r>
            <a:r>
              <a:rPr lang="zh-TW" altLang="en-US" sz="1800" b="1" i="0">
                <a:effectLst/>
                <a:latin typeface="微軟正黑體" panose="020B0604030504040204" pitchFamily="34" charset="-120"/>
                <a:ea typeface="微軟正黑體" panose="020B0604030504040204" pitchFamily="34" charset="-120"/>
              </a:rPr>
              <a:t>年的論文“</a:t>
            </a:r>
            <a:r>
              <a:rPr lang="zh-TW" altLang="en-US" sz="1800" b="1" i="0" u="none" strike="noStrike">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使用智能手機進行人類活動識別的公共領域數據集</a:t>
            </a:r>
            <a:r>
              <a:rPr lang="zh-TW" altLang="en-US" sz="1800" b="1" i="0">
                <a:effectLst/>
                <a:latin typeface="微軟正黑體" panose="020B0604030504040204" pitchFamily="34" charset="-120"/>
                <a:ea typeface="微軟正黑體" panose="020B0604030504040204" pitchFamily="34" charset="-120"/>
              </a:rPr>
              <a:t>”中進行了完整描述。該數據集在他們 </a:t>
            </a:r>
            <a:r>
              <a:rPr lang="en-US" altLang="zh-TW" sz="1800" b="1" i="0">
                <a:effectLst/>
                <a:latin typeface="微軟正黑體" panose="020B0604030504040204" pitchFamily="34" charset="-120"/>
                <a:ea typeface="微軟正黑體" panose="020B0604030504040204" pitchFamily="34" charset="-120"/>
              </a:rPr>
              <a:t>2012 </a:t>
            </a:r>
            <a:r>
              <a:rPr lang="zh-TW" altLang="en-US" sz="1800" b="1" i="0">
                <a:effectLst/>
                <a:latin typeface="微軟正黑體" panose="020B0604030504040204" pitchFamily="34" charset="-120"/>
                <a:ea typeface="微軟正黑體" panose="020B0604030504040204" pitchFamily="34" charset="-120"/>
              </a:rPr>
              <a:t>年題為“</a:t>
            </a:r>
            <a:r>
              <a:rPr lang="zh-TW" altLang="en-US" sz="1800" b="1" i="0" u="none" strike="noStrike">
                <a:effectLst/>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使用多類硬件友好支持向量機的智能手機上的人類活動識別</a:t>
            </a:r>
            <a:r>
              <a:rPr lang="zh-TW" altLang="en-US" sz="1800" b="1" i="0">
                <a:effectLst/>
                <a:latin typeface="微軟正黑體" panose="020B0604030504040204" pitchFamily="34" charset="-120"/>
                <a:ea typeface="微軟正黑體" panose="020B0604030504040204" pitchFamily="34" charset="-120"/>
              </a:rPr>
              <a:t>”的論文中使用機器學習算法建模。</a:t>
            </a:r>
            <a:endParaRPr lang="en-US" altLang="zh-TW" sz="1800" b="1" i="0">
              <a:effectLst/>
              <a:latin typeface="微軟正黑體" panose="020B0604030504040204" pitchFamily="34" charset="-120"/>
              <a:ea typeface="微軟正黑體" panose="020B0604030504040204" pitchFamily="34" charset="-120"/>
            </a:endParaRPr>
          </a:p>
          <a:p>
            <a:pPr rtl="0"/>
            <a:endParaRPr lang="en-US" altLang="zh-TW" sz="1800" b="1" noProof="1">
              <a:latin typeface="微軟正黑體" panose="020B0604030504040204" pitchFamily="34" charset="-120"/>
              <a:ea typeface="微軟正黑體" panose="020B0604030504040204" pitchFamily="34" charset="-120"/>
            </a:endParaRPr>
          </a:p>
          <a:p>
            <a:pPr rtl="0"/>
            <a:r>
              <a:rPr lang="zh-TW" altLang="en-US" sz="1800" b="1" i="0">
                <a:effectLst/>
                <a:latin typeface="微軟正黑體" panose="020B0604030504040204" pitchFamily="34" charset="-120"/>
                <a:ea typeface="微軟正黑體" panose="020B0604030504040204" pitchFamily="34" charset="-120"/>
              </a:rPr>
              <a:t>實驗進行已被</a:t>
            </a:r>
            <a:r>
              <a:rPr lang="zh-TW" altLang="en-US" sz="1800" b="1">
                <a:latin typeface="微軟正黑體" panose="020B0604030504040204" pitchFamily="34" charset="-120"/>
                <a:ea typeface="微軟正黑體" panose="020B0604030504040204" pitchFamily="34" charset="-120"/>
              </a:rPr>
              <a:t>影片</a:t>
            </a:r>
            <a:r>
              <a:rPr lang="zh-TW" altLang="en-US" sz="1800" b="1" i="0">
                <a:effectLst/>
                <a:latin typeface="微軟正黑體" panose="020B0604030504040204" pitchFamily="34" charset="-120"/>
                <a:ea typeface="微軟正黑體" panose="020B0604030504040204" pitchFamily="34" charset="-120"/>
              </a:rPr>
              <a:t>記錄並以手動標記數據。獲得的數據集被隨機分成兩組，其中 </a:t>
            </a:r>
            <a:r>
              <a:rPr lang="en-US" altLang="zh-TW" sz="1800" b="1" i="0">
                <a:effectLst/>
                <a:latin typeface="微軟正黑體" panose="020B0604030504040204" pitchFamily="34" charset="-120"/>
                <a:ea typeface="微軟正黑體" panose="020B0604030504040204" pitchFamily="34" charset="-120"/>
              </a:rPr>
              <a:t>70% </a:t>
            </a:r>
            <a:r>
              <a:rPr lang="zh-TW" altLang="en-US" sz="1800" b="1" i="0">
                <a:effectLst/>
                <a:latin typeface="微軟正黑體" panose="020B0604030504040204" pitchFamily="34" charset="-120"/>
                <a:ea typeface="微軟正黑體" panose="020B0604030504040204" pitchFamily="34" charset="-120"/>
              </a:rPr>
              <a:t>的志願者被選擇用於生成訓練數據和 </a:t>
            </a:r>
            <a:r>
              <a:rPr lang="en-US" altLang="zh-TW" sz="1800" b="1" i="0">
                <a:effectLst/>
                <a:latin typeface="微軟正黑體" panose="020B0604030504040204" pitchFamily="34" charset="-120"/>
                <a:ea typeface="微軟正黑體" panose="020B0604030504040204" pitchFamily="34" charset="-120"/>
              </a:rPr>
              <a:t>30% </a:t>
            </a:r>
            <a:r>
              <a:rPr lang="zh-TW" altLang="en-US" sz="1800" b="1" i="0">
                <a:effectLst/>
                <a:latin typeface="微軟正黑體" panose="020B0604030504040204" pitchFamily="34" charset="-120"/>
                <a:ea typeface="微軟正黑體" panose="020B0604030504040204" pitchFamily="34" charset="-120"/>
              </a:rPr>
              <a:t>的測試數據。</a:t>
            </a:r>
            <a:endParaRPr lang="zh-TW" altLang="en-US" sz="1800" b="1" noProof="1">
              <a:latin typeface="微軟正黑體" panose="020B0604030504040204" pitchFamily="34" charset="-120"/>
              <a:ea typeface="微軟正黑體" panose="020B0604030504040204" pitchFamily="34" charset="-120"/>
            </a:endParaRPr>
          </a:p>
        </p:txBody>
      </p:sp>
      <p:sp>
        <p:nvSpPr>
          <p:cNvPr id="12" name="日期版面配置區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rtlCol="0"/>
          <a:lstStyle/>
          <a:p>
            <a:pPr rtl="0"/>
            <a:r>
              <a:rPr lang="en-US" altLang="zh-TW"/>
              <a:t>20XX </a:t>
            </a:r>
            <a:r>
              <a:rPr lang="zh-TW" altLang="en-US"/>
              <a:t>年</a:t>
            </a:r>
          </a:p>
        </p:txBody>
      </p:sp>
      <p:sp>
        <p:nvSpPr>
          <p:cNvPr id="14" name="投影片編號版面配置區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TW" smtClean="0"/>
              <a:pPr rtl="0"/>
              <a:t>3</a:t>
            </a:fld>
            <a:endParaRPr lang="zh-TW" altLang="en-US"/>
          </a:p>
        </p:txBody>
      </p:sp>
      <p:sp>
        <p:nvSpPr>
          <p:cNvPr id="3" name="文字版面配置區 2">
            <a:extLst>
              <a:ext uri="{FF2B5EF4-FFF2-40B4-BE49-F238E27FC236}">
                <a16:creationId xmlns:a16="http://schemas.microsoft.com/office/drawing/2014/main" id="{B7477F57-25B3-6A76-606B-5CED03CBBB2E}"/>
              </a:ext>
            </a:extLst>
          </p:cNvPr>
          <p:cNvSpPr>
            <a:spLocks noGrp="1"/>
          </p:cNvSpPr>
          <p:nvPr>
            <p:ph type="body" idx="1"/>
          </p:nvPr>
        </p:nvSpPr>
        <p:spPr>
          <a:xfrm>
            <a:off x="8344142" y="2776936"/>
            <a:ext cx="2075688" cy="2660904"/>
          </a:xfrm>
        </p:spPr>
        <p:txBody>
          <a:bodyPr/>
          <a:lstStyle/>
          <a:p>
            <a:pPr algn="l" fontAlgn="base"/>
            <a:r>
              <a:rPr lang="zh-TW" altLang="en-US" sz="1400" b="0">
                <a:solidFill>
                  <a:srgbClr val="555555"/>
                </a:solidFill>
                <a:effectLst/>
                <a:latin typeface="Helvetica Neue"/>
              </a:rPr>
              <a:t>開展的六項活動如下：</a:t>
            </a:r>
          </a:p>
          <a:p>
            <a:pPr algn="l" fontAlgn="base">
              <a:buFont typeface="+mj-lt"/>
              <a:buAutoNum type="arabicPeriod"/>
            </a:pPr>
            <a:r>
              <a:rPr lang="zh-TW" altLang="en-US" sz="1400" b="0" i="0">
                <a:solidFill>
                  <a:srgbClr val="555555"/>
                </a:solidFill>
                <a:effectLst/>
                <a:latin typeface="Helvetica Neue"/>
              </a:rPr>
              <a:t>步行</a:t>
            </a:r>
          </a:p>
          <a:p>
            <a:pPr algn="l" fontAlgn="base">
              <a:buFont typeface="+mj-lt"/>
              <a:buAutoNum type="arabicPeriod"/>
            </a:pPr>
            <a:r>
              <a:rPr lang="zh-TW" altLang="en-US" sz="1400" b="0" i="0">
                <a:solidFill>
                  <a:srgbClr val="555555"/>
                </a:solidFill>
                <a:effectLst/>
                <a:latin typeface="Helvetica Neue"/>
              </a:rPr>
              <a:t>走上樓</a:t>
            </a:r>
          </a:p>
          <a:p>
            <a:pPr algn="l" fontAlgn="base">
              <a:buFont typeface="+mj-lt"/>
              <a:buAutoNum type="arabicPeriod"/>
            </a:pPr>
            <a:r>
              <a:rPr lang="zh-TW" altLang="en-US" sz="1400" b="0" i="0">
                <a:solidFill>
                  <a:srgbClr val="555555"/>
                </a:solidFill>
                <a:effectLst/>
                <a:latin typeface="Helvetica Neue"/>
              </a:rPr>
              <a:t>走下樓</a:t>
            </a:r>
          </a:p>
          <a:p>
            <a:pPr algn="l" fontAlgn="base">
              <a:buFont typeface="+mj-lt"/>
              <a:buAutoNum type="arabicPeriod"/>
            </a:pPr>
            <a:r>
              <a:rPr lang="zh-TW" altLang="en-US" sz="1400" b="0" i="0">
                <a:solidFill>
                  <a:srgbClr val="555555"/>
                </a:solidFill>
                <a:effectLst/>
                <a:latin typeface="Helvetica Neue"/>
              </a:rPr>
              <a:t>坐著</a:t>
            </a:r>
          </a:p>
          <a:p>
            <a:pPr algn="l" fontAlgn="base">
              <a:buFont typeface="+mj-lt"/>
              <a:buAutoNum type="arabicPeriod"/>
            </a:pPr>
            <a:r>
              <a:rPr lang="zh-TW" altLang="en-US" sz="1400">
                <a:solidFill>
                  <a:srgbClr val="555555"/>
                </a:solidFill>
                <a:latin typeface="Helvetica Neue"/>
              </a:rPr>
              <a:t>站著</a:t>
            </a:r>
            <a:endParaRPr lang="zh-TW" altLang="en-US" sz="1400" b="0" i="0">
              <a:solidFill>
                <a:srgbClr val="555555"/>
              </a:solidFill>
              <a:effectLst/>
              <a:latin typeface="Helvetica Neue"/>
            </a:endParaRPr>
          </a:p>
          <a:p>
            <a:pPr algn="l" fontAlgn="base">
              <a:buFont typeface="+mj-lt"/>
              <a:buAutoNum type="arabicPeriod"/>
            </a:pPr>
            <a:r>
              <a:rPr lang="zh-TW" altLang="en-US" sz="1400">
                <a:solidFill>
                  <a:srgbClr val="555555"/>
                </a:solidFill>
                <a:latin typeface="Helvetica Neue"/>
              </a:rPr>
              <a:t>躺著</a:t>
            </a:r>
            <a:endParaRPr lang="zh-TW" altLang="en-US" sz="1400" b="0" i="0">
              <a:solidFill>
                <a:srgbClr val="555555"/>
              </a:solidFill>
              <a:effectLst/>
              <a:latin typeface="Helvetica Neue"/>
            </a:endParaRPr>
          </a:p>
          <a:p>
            <a:endParaRPr lang="zh-TW" altLang="en-US"/>
          </a:p>
        </p:txBody>
      </p:sp>
      <p:sp>
        <p:nvSpPr>
          <p:cNvPr id="9" name="文字版面配置區 8">
            <a:extLst>
              <a:ext uri="{FF2B5EF4-FFF2-40B4-BE49-F238E27FC236}">
                <a16:creationId xmlns:a16="http://schemas.microsoft.com/office/drawing/2014/main" id="{539B3AFC-5BB0-32DD-79F2-9A185CAD2361}"/>
              </a:ext>
            </a:extLst>
          </p:cNvPr>
          <p:cNvSpPr>
            <a:spLocks noGrp="1"/>
          </p:cNvSpPr>
          <p:nvPr>
            <p:ph type="body" sz="quarter" idx="3"/>
          </p:nvPr>
        </p:nvSpPr>
        <p:spPr/>
        <p:txBody>
          <a:bodyPr/>
          <a:lstStyle/>
          <a:p>
            <a:endParaRPr lang="zh-TW" altLang="en-US"/>
          </a:p>
        </p:txBody>
      </p:sp>
      <p:sp>
        <p:nvSpPr>
          <p:cNvPr id="16" name="內容版面配置區 15">
            <a:extLst>
              <a:ext uri="{FF2B5EF4-FFF2-40B4-BE49-F238E27FC236}">
                <a16:creationId xmlns:a16="http://schemas.microsoft.com/office/drawing/2014/main" id="{E252C02A-9044-8C58-1DF1-BCF16B855FD4}"/>
              </a:ext>
            </a:extLst>
          </p:cNvPr>
          <p:cNvSpPr>
            <a:spLocks noGrp="1"/>
          </p:cNvSpPr>
          <p:nvPr>
            <p:ph sz="quarter" idx="4"/>
          </p:nvPr>
        </p:nvSpPr>
        <p:spPr/>
        <p:txBody>
          <a:bodyPr/>
          <a:lstStyle/>
          <a:p>
            <a:endParaRPr lang="zh-TW" altLang="en-US"/>
          </a:p>
        </p:txBody>
      </p:sp>
    </p:spTree>
    <p:extLst>
      <p:ext uri="{BB962C8B-B14F-4D97-AF65-F5344CB8AC3E}">
        <p14:creationId xmlns:p14="http://schemas.microsoft.com/office/powerpoint/2010/main" val="105740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1E6975-E19B-B348-C494-DF3E6795C9B0}"/>
              </a:ext>
            </a:extLst>
          </p:cNvPr>
          <p:cNvSpPr>
            <a:spLocks noGrp="1"/>
          </p:cNvSpPr>
          <p:nvPr>
            <p:ph type="title"/>
          </p:nvPr>
        </p:nvSpPr>
        <p:spPr>
          <a:xfrm>
            <a:off x="838200" y="902434"/>
            <a:ext cx="10515600" cy="1325563"/>
          </a:xfrm>
        </p:spPr>
        <p:txBody>
          <a:bodyPr>
            <a:normAutofit fontScale="90000"/>
          </a:bodyPr>
          <a:lstStyle/>
          <a:p>
            <a:pPr fontAlgn="base"/>
            <a:r>
              <a:rPr lang="zh-TW" altLang="en-US" b="0">
                <a:solidFill>
                  <a:srgbClr val="555555"/>
                </a:solidFill>
                <a:effectLst/>
                <a:latin typeface="Helvetica Neue"/>
              </a:rPr>
              <a:t>最後一個要考慮的領域是</a:t>
            </a:r>
            <a:r>
              <a:rPr lang="zh-TW" altLang="en-US" b="1">
                <a:solidFill>
                  <a:srgbClr val="555555"/>
                </a:solidFill>
                <a:effectLst/>
                <a:latin typeface="Helvetica Neue"/>
              </a:rPr>
              <a:t>受試者在每項活動上花費的時間</a:t>
            </a:r>
            <a:r>
              <a:rPr lang="zh-TW" altLang="en-US" b="0">
                <a:solidFill>
                  <a:srgbClr val="555555"/>
                </a:solidFill>
                <a:effectLst/>
                <a:latin typeface="Helvetica Neue"/>
              </a:rPr>
              <a:t>。</a:t>
            </a:r>
            <a:br>
              <a:rPr lang="zh-TW" altLang="en-US" b="0">
                <a:solidFill>
                  <a:srgbClr val="555555"/>
                </a:solidFill>
                <a:effectLst/>
                <a:latin typeface="Helvetica Neue"/>
              </a:rPr>
            </a:br>
            <a:r>
              <a:rPr lang="zh-TW" altLang="en-US" b="0">
                <a:solidFill>
                  <a:srgbClr val="555555"/>
                </a:solidFill>
                <a:effectLst/>
                <a:latin typeface="Helvetica Neue"/>
              </a:rPr>
              <a:t>這與各活動的平衡密切相關。</a:t>
            </a:r>
            <a:r>
              <a:rPr lang="zh-TW" altLang="en-US" b="1">
                <a:solidFill>
                  <a:srgbClr val="555555"/>
                </a:solidFill>
                <a:effectLst/>
                <a:latin typeface="Helvetica Neue"/>
              </a:rPr>
              <a:t>如果活動（類）在數據集中通常是平衡的，那麼我們期望給定主題在過程中的活動平衡也將得到合理的平衡</a:t>
            </a:r>
            <a:r>
              <a:rPr lang="zh-TW" altLang="en-US" b="0">
                <a:solidFill>
                  <a:srgbClr val="555555"/>
                </a:solidFill>
                <a:effectLst/>
                <a:latin typeface="Helvetica Neue"/>
              </a:rPr>
              <a:t>。</a:t>
            </a:r>
            <a:endParaRPr lang="zh-TW" altLang="en-US"/>
          </a:p>
        </p:txBody>
      </p:sp>
      <p:sp>
        <p:nvSpPr>
          <p:cNvPr id="4" name="日期版面配置區 3">
            <a:extLst>
              <a:ext uri="{FF2B5EF4-FFF2-40B4-BE49-F238E27FC236}">
                <a16:creationId xmlns:a16="http://schemas.microsoft.com/office/drawing/2014/main" id="{C3B255F1-01B2-709E-0D0F-1938A27F70B5}"/>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5B2FCC8A-831E-68CB-823C-7952E8785D85}"/>
              </a:ext>
            </a:extLst>
          </p:cNvPr>
          <p:cNvSpPr>
            <a:spLocks noGrp="1"/>
          </p:cNvSpPr>
          <p:nvPr>
            <p:ph type="sldNum" sz="quarter" idx="12"/>
          </p:nvPr>
        </p:nvSpPr>
        <p:spPr/>
        <p:txBody>
          <a:bodyPr/>
          <a:lstStyle/>
          <a:p>
            <a:fld id="{B5CEABB6-07DC-46E8-9B57-56EC44A396E5}" type="slidenum">
              <a:rPr lang="en-US" altLang="zh-TW" noProof="0" smtClean="0"/>
              <a:pPr/>
              <a:t>30</a:t>
            </a:fld>
            <a:endParaRPr lang="zh-TW" altLang="en-US" noProof="0"/>
          </a:p>
        </p:txBody>
      </p:sp>
      <p:sp>
        <p:nvSpPr>
          <p:cNvPr id="7" name="文字方塊 6">
            <a:extLst>
              <a:ext uri="{FF2B5EF4-FFF2-40B4-BE49-F238E27FC236}">
                <a16:creationId xmlns:a16="http://schemas.microsoft.com/office/drawing/2014/main" id="{6BD9C35E-C81B-F52F-4936-261CD104BA7D}"/>
              </a:ext>
            </a:extLst>
          </p:cNvPr>
          <p:cNvSpPr txBox="1"/>
          <p:nvPr/>
        </p:nvSpPr>
        <p:spPr>
          <a:xfrm>
            <a:off x="572693" y="2628781"/>
            <a:ext cx="11046614" cy="1323439"/>
          </a:xfrm>
          <a:prstGeom prst="rect">
            <a:avLst/>
          </a:prstGeom>
          <a:noFill/>
        </p:spPr>
        <p:txBody>
          <a:bodyPr wrap="none" rtlCol="0">
            <a:spAutoFit/>
          </a:bodyPr>
          <a:lstStyle/>
          <a:p>
            <a:pPr algn="ctr" fontAlgn="base"/>
            <a:r>
              <a:rPr lang="zh-TW" altLang="en-US" sz="2000" cap="all" spc="150">
                <a:solidFill>
                  <a:srgbClr val="555555"/>
                </a:solidFill>
                <a:latin typeface="Helvetica Neue"/>
                <a:ea typeface="Microsoft JhengHei UI" panose="020B0604030504040204" pitchFamily="34" charset="-120"/>
                <a:cs typeface="+mj-cs"/>
              </a:rPr>
              <a:t>可以通過計算每個受試者在每項活動上花費的時間（以樣本或行為單位）</a:t>
            </a:r>
            <a:endParaRPr lang="en-US" altLang="zh-TW" sz="2000" cap="all" spc="150">
              <a:solidFill>
                <a:srgbClr val="555555"/>
              </a:solidFill>
              <a:latin typeface="Helvetica Neue"/>
              <a:ea typeface="Microsoft JhengHei UI" panose="020B0604030504040204" pitchFamily="34" charset="-120"/>
              <a:cs typeface="+mj-cs"/>
            </a:endParaRPr>
          </a:p>
          <a:p>
            <a:pPr algn="ctr" fontAlgn="base"/>
            <a:r>
              <a:rPr lang="zh-TW" altLang="en-US" sz="2000" cap="all" spc="150">
                <a:solidFill>
                  <a:srgbClr val="555555"/>
                </a:solidFill>
                <a:latin typeface="Helvetica Neue"/>
                <a:ea typeface="Microsoft JhengHei UI" panose="020B0604030504040204" pitchFamily="34" charset="-120"/>
                <a:cs typeface="+mj-cs"/>
              </a:rPr>
              <a:t>並</a:t>
            </a:r>
            <a:r>
              <a:rPr lang="zh-TW" altLang="en-US" sz="2000" b="1" cap="all" spc="150">
                <a:solidFill>
                  <a:srgbClr val="555555"/>
                </a:solidFill>
                <a:latin typeface="Helvetica Neue"/>
                <a:ea typeface="Microsoft JhengHei UI" panose="020B0604030504040204" pitchFamily="34" charset="-120"/>
                <a:cs typeface="+mj-cs"/>
              </a:rPr>
              <a:t>查看每項活動的持續時間分佈來確認這一點</a:t>
            </a:r>
            <a:r>
              <a:rPr lang="zh-TW" altLang="en-US" sz="2000" cap="all" spc="150">
                <a:solidFill>
                  <a:srgbClr val="555555"/>
                </a:solidFill>
                <a:latin typeface="Helvetica Neue"/>
                <a:ea typeface="Microsoft JhengHei UI" panose="020B0604030504040204" pitchFamily="34" charset="-120"/>
                <a:cs typeface="+mj-cs"/>
              </a:rPr>
              <a:t>。</a:t>
            </a:r>
          </a:p>
          <a:p>
            <a:pPr algn="ctr" fontAlgn="base"/>
            <a:r>
              <a:rPr lang="zh-TW" altLang="en-US" sz="2000" cap="all" spc="150">
                <a:solidFill>
                  <a:srgbClr val="555555"/>
                </a:solidFill>
                <a:latin typeface="Helvetica Neue"/>
                <a:ea typeface="Microsoft JhengHei UI" panose="020B0604030504040204" pitchFamily="34" charset="-120"/>
                <a:cs typeface="+mj-cs"/>
              </a:rPr>
              <a:t>查看此數據的一種簡便方法是將分佈總結為箱線圖，</a:t>
            </a:r>
            <a:endParaRPr lang="en-US" altLang="zh-TW" sz="2000" cap="all" spc="150">
              <a:solidFill>
                <a:srgbClr val="555555"/>
              </a:solidFill>
              <a:latin typeface="Helvetica Neue"/>
              <a:ea typeface="Microsoft JhengHei UI" panose="020B0604030504040204" pitchFamily="34" charset="-120"/>
              <a:cs typeface="+mj-cs"/>
            </a:endParaRPr>
          </a:p>
          <a:p>
            <a:pPr algn="ctr" fontAlgn="base"/>
            <a:r>
              <a:rPr lang="zh-TW" altLang="en-US" sz="2000" cap="all" spc="150">
                <a:solidFill>
                  <a:srgbClr val="555555"/>
                </a:solidFill>
                <a:latin typeface="Helvetica Neue"/>
                <a:ea typeface="Microsoft JhengHei UI" panose="020B0604030504040204" pitchFamily="34" charset="-120"/>
                <a:cs typeface="+mj-cs"/>
              </a:rPr>
              <a:t>顯示中位數（線）、中間 </a:t>
            </a:r>
            <a:r>
              <a:rPr lang="en-US" altLang="zh-TW" sz="2000" cap="all" spc="150">
                <a:solidFill>
                  <a:srgbClr val="555555"/>
                </a:solidFill>
                <a:latin typeface="Helvetica Neue"/>
                <a:ea typeface="Microsoft JhengHei UI" panose="020B0604030504040204" pitchFamily="34" charset="-120"/>
                <a:cs typeface="+mj-cs"/>
              </a:rPr>
              <a:t>50%</a:t>
            </a:r>
            <a:r>
              <a:rPr lang="zh-TW" altLang="en-US" sz="2000" cap="all" spc="150">
                <a:solidFill>
                  <a:srgbClr val="555555"/>
                </a:solidFill>
                <a:latin typeface="Helvetica Neue"/>
                <a:ea typeface="Microsoft JhengHei UI" panose="020B0604030504040204" pitchFamily="34" charset="-120"/>
                <a:cs typeface="+mj-cs"/>
              </a:rPr>
              <a:t>（箱）、數據的一般範圍作為四分位間距和異常值作為點。</a:t>
            </a:r>
            <a:endParaRPr lang="en-US" altLang="zh-TW" sz="2000" cap="all" spc="150">
              <a:solidFill>
                <a:srgbClr val="555555"/>
              </a:solidFill>
              <a:latin typeface="Helvetica Neue"/>
              <a:ea typeface="Microsoft JhengHei UI" panose="020B0604030504040204" pitchFamily="34" charset="-120"/>
              <a:cs typeface="+mj-cs"/>
            </a:endParaRPr>
          </a:p>
        </p:txBody>
      </p:sp>
      <p:sp>
        <p:nvSpPr>
          <p:cNvPr id="8" name="文字方塊 7">
            <a:extLst>
              <a:ext uri="{FF2B5EF4-FFF2-40B4-BE49-F238E27FC236}">
                <a16:creationId xmlns:a16="http://schemas.microsoft.com/office/drawing/2014/main" id="{DC4520CF-24F8-9687-B6C0-B037B933CE25}"/>
              </a:ext>
            </a:extLst>
          </p:cNvPr>
          <p:cNvSpPr txBox="1"/>
          <p:nvPr/>
        </p:nvSpPr>
        <p:spPr>
          <a:xfrm>
            <a:off x="801826" y="4353004"/>
            <a:ext cx="10588348" cy="1015663"/>
          </a:xfrm>
          <a:prstGeom prst="rect">
            <a:avLst/>
          </a:prstGeom>
          <a:noFill/>
        </p:spPr>
        <p:txBody>
          <a:bodyPr wrap="none" rtlCol="0">
            <a:spAutoFit/>
          </a:bodyPr>
          <a:lstStyle/>
          <a:p>
            <a:pPr algn="ctr" fontAlgn="base"/>
            <a:r>
              <a:rPr lang="zh-TW" altLang="en-US" sz="2000" cap="all" spc="150">
                <a:solidFill>
                  <a:srgbClr val="555555"/>
                </a:solidFill>
                <a:latin typeface="Helvetica Neue"/>
                <a:ea typeface="Microsoft JhengHei UI" panose="020B0604030504040204" pitchFamily="34" charset="-120"/>
                <a:cs typeface="+mj-cs"/>
              </a:rPr>
              <a:t>函數</a:t>
            </a:r>
            <a:r>
              <a:rPr lang="en-US" altLang="zh-TW" sz="2000" cap="all" spc="150">
                <a:solidFill>
                  <a:srgbClr val="555555"/>
                </a:solidFill>
                <a:latin typeface="Helvetica Neue"/>
                <a:ea typeface="Microsoft JhengHei UI" panose="020B0604030504040204" pitchFamily="34" charset="-120"/>
                <a:cs typeface="+mj-cs"/>
              </a:rPr>
              <a:t>plot_activity_durations_by_subject()</a:t>
            </a:r>
            <a:r>
              <a:rPr lang="zh-TW" altLang="en-US" sz="2000" cap="all" spc="150">
                <a:solidFill>
                  <a:srgbClr val="555555"/>
                </a:solidFill>
                <a:latin typeface="Helvetica Neue"/>
                <a:ea typeface="Microsoft JhengHei UI" panose="020B0604030504040204" pitchFamily="34" charset="-120"/>
                <a:cs typeface="+mj-cs"/>
              </a:rPr>
              <a:t>通過首先按主題拆分數據集，</a:t>
            </a:r>
            <a:endParaRPr lang="en-US" altLang="zh-TW" sz="2000" cap="all" spc="150">
              <a:solidFill>
                <a:srgbClr val="555555"/>
              </a:solidFill>
              <a:latin typeface="Helvetica Neue"/>
              <a:ea typeface="Microsoft JhengHei UI" panose="020B0604030504040204" pitchFamily="34" charset="-120"/>
              <a:cs typeface="+mj-cs"/>
            </a:endParaRPr>
          </a:p>
          <a:p>
            <a:pPr algn="ctr" fontAlgn="base"/>
            <a:r>
              <a:rPr lang="zh-TW" altLang="en-US" sz="2000" cap="all" spc="150">
                <a:solidFill>
                  <a:srgbClr val="555555"/>
                </a:solidFill>
                <a:latin typeface="Helvetica Neue"/>
                <a:ea typeface="Microsoft JhengHei UI" panose="020B0604030504040204" pitchFamily="34" charset="-120"/>
                <a:cs typeface="+mj-cs"/>
              </a:rPr>
              <a:t>然後按活動拆分主題數據並計算在每個活動上花費的行數來實現此行為，</a:t>
            </a:r>
            <a:endParaRPr lang="en-US" altLang="zh-TW" sz="2000" cap="all" spc="150">
              <a:solidFill>
                <a:srgbClr val="555555"/>
              </a:solidFill>
              <a:latin typeface="Helvetica Neue"/>
              <a:ea typeface="Microsoft JhengHei UI" panose="020B0604030504040204" pitchFamily="34" charset="-120"/>
              <a:cs typeface="+mj-cs"/>
            </a:endParaRPr>
          </a:p>
          <a:p>
            <a:pPr algn="ctr" fontAlgn="base"/>
            <a:r>
              <a:rPr lang="zh-TW" altLang="en-US" sz="2000" cap="all" spc="150">
                <a:solidFill>
                  <a:srgbClr val="555555"/>
                </a:solidFill>
                <a:latin typeface="Helvetica Neue"/>
                <a:ea typeface="Microsoft JhengHei UI" panose="020B0604030504040204" pitchFamily="34" charset="-120"/>
                <a:cs typeface="+mj-cs"/>
              </a:rPr>
              <a:t>最後</a:t>
            </a:r>
            <a:r>
              <a:rPr lang="zh-TW" altLang="en-US" sz="2000" b="1" cap="all" spc="150">
                <a:solidFill>
                  <a:srgbClr val="555555"/>
                </a:solidFill>
                <a:latin typeface="Helvetica Neue"/>
                <a:ea typeface="Microsoft JhengHei UI" panose="020B0604030504040204" pitchFamily="34" charset="-120"/>
                <a:cs typeface="+mj-cs"/>
              </a:rPr>
              <a:t>為持續時間測量的每個活動創建一個箱線圖</a:t>
            </a:r>
            <a:r>
              <a:rPr lang="zh-TW" altLang="en-US" sz="2000" cap="all" spc="150">
                <a:solidFill>
                  <a:srgbClr val="555555"/>
                </a:solidFill>
                <a:latin typeface="Helvetica Neue"/>
                <a:ea typeface="Microsoft JhengHei UI" panose="020B0604030504040204" pitchFamily="34" charset="-120"/>
                <a:cs typeface="+mj-cs"/>
              </a:rPr>
              <a:t>。</a:t>
            </a:r>
          </a:p>
        </p:txBody>
      </p:sp>
    </p:spTree>
    <p:extLst>
      <p:ext uri="{BB962C8B-B14F-4D97-AF65-F5344CB8AC3E}">
        <p14:creationId xmlns:p14="http://schemas.microsoft.com/office/powerpoint/2010/main" val="3362035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4F065F-960B-8A9C-7DC2-8938EF1DC522}"/>
              </a:ext>
            </a:extLst>
          </p:cNvPr>
          <p:cNvSpPr>
            <a:spLocks noGrp="1"/>
          </p:cNvSpPr>
          <p:nvPr>
            <p:ph type="title"/>
          </p:nvPr>
        </p:nvSpPr>
        <p:spPr>
          <a:xfrm>
            <a:off x="971550" y="636930"/>
            <a:ext cx="10248900" cy="1308792"/>
          </a:xfrm>
        </p:spPr>
        <p:txBody>
          <a:bodyPr>
            <a:normAutofit fontScale="90000"/>
          </a:bodyPr>
          <a:lstStyle/>
          <a:p>
            <a:pPr fontAlgn="base"/>
            <a:r>
              <a:rPr lang="zh-TW" altLang="en-US" b="0">
                <a:solidFill>
                  <a:srgbClr val="555555"/>
                </a:solidFill>
                <a:effectLst/>
                <a:latin typeface="Helvetica Neue"/>
              </a:rPr>
              <a:t>每個箱線圖</a:t>
            </a:r>
            <a:r>
              <a:rPr lang="zh-TW" altLang="en-US" b="1">
                <a:solidFill>
                  <a:srgbClr val="555555"/>
                </a:solidFill>
                <a:effectLst/>
                <a:latin typeface="Helvetica Neue"/>
              </a:rPr>
              <a:t>總結了訓練數據集中的受試者在每個活動上花費的時間</a:t>
            </a:r>
            <a:r>
              <a:rPr lang="zh-TW" altLang="en-US" b="0">
                <a:solidFill>
                  <a:srgbClr val="555555"/>
                </a:solidFill>
                <a:effectLst/>
                <a:latin typeface="Helvetica Neue"/>
              </a:rPr>
              <a:t>。</a:t>
            </a:r>
            <a:br>
              <a:rPr lang="zh-TW" altLang="en-US" b="0">
                <a:solidFill>
                  <a:srgbClr val="555555"/>
                </a:solidFill>
                <a:effectLst/>
                <a:latin typeface="Helvetica Neue"/>
              </a:rPr>
            </a:br>
            <a:r>
              <a:rPr lang="zh-TW" altLang="en-US" b="0">
                <a:solidFill>
                  <a:srgbClr val="555555"/>
                </a:solidFill>
                <a:effectLst/>
                <a:latin typeface="Helvetica Neue"/>
              </a:rPr>
              <a:t>我們可以看到受試者在靜止活動（</a:t>
            </a:r>
            <a:r>
              <a:rPr lang="en-US" altLang="zh-TW" b="0">
                <a:solidFill>
                  <a:srgbClr val="555555"/>
                </a:solidFill>
                <a:effectLst/>
                <a:latin typeface="Helvetica Neue"/>
              </a:rPr>
              <a:t>4</a:t>
            </a:r>
            <a:r>
              <a:rPr lang="zh-TW" altLang="en-US" b="0">
                <a:solidFill>
                  <a:srgbClr val="555555"/>
                </a:solidFill>
                <a:effectLst/>
                <a:latin typeface="Helvetica Neue"/>
              </a:rPr>
              <a:t>、</a:t>
            </a:r>
            <a:r>
              <a:rPr lang="en-US" altLang="zh-TW" b="0">
                <a:solidFill>
                  <a:srgbClr val="555555"/>
                </a:solidFill>
                <a:effectLst/>
                <a:latin typeface="Helvetica Neue"/>
              </a:rPr>
              <a:t>5 </a:t>
            </a:r>
            <a:r>
              <a:rPr lang="zh-TW" altLang="en-US" b="0">
                <a:solidFill>
                  <a:srgbClr val="555555"/>
                </a:solidFill>
                <a:effectLst/>
                <a:latin typeface="Helvetica Neue"/>
              </a:rPr>
              <a:t>和 </a:t>
            </a:r>
            <a:r>
              <a:rPr lang="en-US" altLang="zh-TW" b="0">
                <a:solidFill>
                  <a:srgbClr val="555555"/>
                </a:solidFill>
                <a:effectLst/>
                <a:latin typeface="Helvetica Neue"/>
              </a:rPr>
              <a:t>6</a:t>
            </a:r>
            <a:r>
              <a:rPr lang="zh-TW" altLang="en-US" b="0">
                <a:solidFill>
                  <a:srgbClr val="555555"/>
                </a:solidFill>
                <a:effectLst/>
                <a:latin typeface="Helvetica Neue"/>
              </a:rPr>
              <a:t>）上花費的時間更多，</a:t>
            </a:r>
            <a:br>
              <a:rPr lang="en-US" altLang="zh-TW" b="0">
                <a:solidFill>
                  <a:srgbClr val="555555"/>
                </a:solidFill>
                <a:effectLst/>
                <a:latin typeface="Helvetica Neue"/>
              </a:rPr>
            </a:br>
            <a:r>
              <a:rPr lang="zh-TW" altLang="en-US" b="0">
                <a:solidFill>
                  <a:srgbClr val="555555"/>
                </a:solidFill>
                <a:effectLst/>
                <a:latin typeface="Helvetica Neue"/>
              </a:rPr>
              <a:t>而在運動活動（</a:t>
            </a:r>
            <a:r>
              <a:rPr lang="en-US" altLang="zh-TW" b="0">
                <a:solidFill>
                  <a:srgbClr val="555555"/>
                </a:solidFill>
                <a:effectLst/>
                <a:latin typeface="Helvetica Neue"/>
              </a:rPr>
              <a:t>1</a:t>
            </a:r>
            <a:r>
              <a:rPr lang="zh-TW" altLang="en-US" b="0">
                <a:solidFill>
                  <a:srgbClr val="555555"/>
                </a:solidFill>
                <a:effectLst/>
                <a:latin typeface="Helvetica Neue"/>
              </a:rPr>
              <a:t>、</a:t>
            </a:r>
            <a:r>
              <a:rPr lang="en-US" altLang="zh-TW" b="0">
                <a:solidFill>
                  <a:srgbClr val="555555"/>
                </a:solidFill>
                <a:effectLst/>
                <a:latin typeface="Helvetica Neue"/>
              </a:rPr>
              <a:t>2 </a:t>
            </a:r>
            <a:r>
              <a:rPr lang="zh-TW" altLang="en-US" b="0">
                <a:solidFill>
                  <a:srgbClr val="555555"/>
                </a:solidFill>
                <a:effectLst/>
                <a:latin typeface="Helvetica Neue"/>
              </a:rPr>
              <a:t>和 </a:t>
            </a:r>
            <a:r>
              <a:rPr lang="en-US" altLang="zh-TW" b="0">
                <a:solidFill>
                  <a:srgbClr val="555555"/>
                </a:solidFill>
                <a:effectLst/>
                <a:latin typeface="Helvetica Neue"/>
              </a:rPr>
              <a:t>3</a:t>
            </a:r>
            <a:r>
              <a:rPr lang="zh-TW" altLang="en-US" b="0">
                <a:solidFill>
                  <a:srgbClr val="555555"/>
                </a:solidFill>
                <a:effectLst/>
                <a:latin typeface="Helvetica Neue"/>
              </a:rPr>
              <a:t>）上花費的時間更少，</a:t>
            </a:r>
            <a:br>
              <a:rPr lang="en-US" altLang="zh-TW" b="0">
                <a:solidFill>
                  <a:srgbClr val="555555"/>
                </a:solidFill>
                <a:effectLst/>
                <a:latin typeface="Helvetica Neue"/>
              </a:rPr>
            </a:br>
            <a:r>
              <a:rPr lang="zh-TW" altLang="en-US" b="0">
                <a:solidFill>
                  <a:srgbClr val="555555"/>
                </a:solidFill>
                <a:effectLst/>
                <a:latin typeface="Helvetica Neue"/>
              </a:rPr>
              <a:t>其中 </a:t>
            </a:r>
            <a:r>
              <a:rPr lang="en-US" altLang="zh-TW" b="0">
                <a:solidFill>
                  <a:srgbClr val="555555"/>
                </a:solidFill>
                <a:effectLst/>
                <a:latin typeface="Helvetica Neue"/>
              </a:rPr>
              <a:t>3 </a:t>
            </a:r>
            <a:r>
              <a:rPr lang="zh-TW" altLang="en-US" b="0">
                <a:solidFill>
                  <a:srgbClr val="555555"/>
                </a:solidFill>
                <a:effectLst/>
                <a:latin typeface="Helvetica Neue"/>
              </a:rPr>
              <a:t>的分佈最小，或者說花費的時間最少</a:t>
            </a:r>
            <a:r>
              <a:rPr lang="en-US" altLang="zh-TW" b="0">
                <a:solidFill>
                  <a:srgbClr val="555555"/>
                </a:solidFill>
                <a:effectLst/>
                <a:latin typeface="Helvetica Neue"/>
              </a:rPr>
              <a:t>.</a:t>
            </a:r>
            <a:endParaRPr lang="zh-TW" altLang="en-US"/>
          </a:p>
        </p:txBody>
      </p:sp>
      <p:sp>
        <p:nvSpPr>
          <p:cNvPr id="4" name="日期版面配置區 3">
            <a:extLst>
              <a:ext uri="{FF2B5EF4-FFF2-40B4-BE49-F238E27FC236}">
                <a16:creationId xmlns:a16="http://schemas.microsoft.com/office/drawing/2014/main" id="{8BF5132D-61AA-CC4C-19CC-55CB641AB624}"/>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E05B41E5-5F92-6FEF-6006-0B5399ECCDC0}"/>
              </a:ext>
            </a:extLst>
          </p:cNvPr>
          <p:cNvSpPr>
            <a:spLocks noGrp="1"/>
          </p:cNvSpPr>
          <p:nvPr>
            <p:ph type="sldNum" sz="quarter" idx="12"/>
          </p:nvPr>
        </p:nvSpPr>
        <p:spPr/>
        <p:txBody>
          <a:bodyPr/>
          <a:lstStyle/>
          <a:p>
            <a:fld id="{B5CEABB6-07DC-46E8-9B57-56EC44A396E5}" type="slidenum">
              <a:rPr lang="en-US" altLang="zh-TW" noProof="0" smtClean="0"/>
              <a:pPr/>
              <a:t>31</a:t>
            </a:fld>
            <a:endParaRPr lang="zh-TW" altLang="en-US" noProof="0"/>
          </a:p>
        </p:txBody>
      </p:sp>
      <p:pic>
        <p:nvPicPr>
          <p:cNvPr id="7" name="圖片 6">
            <a:extLst>
              <a:ext uri="{FF2B5EF4-FFF2-40B4-BE49-F238E27FC236}">
                <a16:creationId xmlns:a16="http://schemas.microsoft.com/office/drawing/2014/main" id="{5C09498B-0C84-5F6E-6C2D-D877CD32967E}"/>
              </a:ext>
            </a:extLst>
          </p:cNvPr>
          <p:cNvPicPr>
            <a:picLocks noChangeAspect="1"/>
          </p:cNvPicPr>
          <p:nvPr/>
        </p:nvPicPr>
        <p:blipFill>
          <a:blip r:embed="rId2"/>
          <a:stretch>
            <a:fillRect/>
          </a:stretch>
        </p:blipFill>
        <p:spPr>
          <a:xfrm>
            <a:off x="4023687" y="2141854"/>
            <a:ext cx="6364544" cy="4289149"/>
          </a:xfrm>
          <a:prstGeom prst="rect">
            <a:avLst/>
          </a:prstGeom>
        </p:spPr>
      </p:pic>
      <p:sp>
        <p:nvSpPr>
          <p:cNvPr id="3" name="文字方塊 2">
            <a:extLst>
              <a:ext uri="{FF2B5EF4-FFF2-40B4-BE49-F238E27FC236}">
                <a16:creationId xmlns:a16="http://schemas.microsoft.com/office/drawing/2014/main" id="{E308FF93-6ED5-468C-5AA8-D668E3FB3371}"/>
              </a:ext>
            </a:extLst>
          </p:cNvPr>
          <p:cNvSpPr txBox="1"/>
          <p:nvPr/>
        </p:nvSpPr>
        <p:spPr>
          <a:xfrm>
            <a:off x="838200" y="3086100"/>
            <a:ext cx="3185487" cy="1200329"/>
          </a:xfrm>
          <a:prstGeom prst="rect">
            <a:avLst/>
          </a:prstGeom>
          <a:noFill/>
        </p:spPr>
        <p:txBody>
          <a:bodyPr wrap="none" rtlCol="0">
            <a:spAutoFit/>
          </a:bodyPr>
          <a:lstStyle/>
          <a:p>
            <a:pPr algn="l" fontAlgn="base"/>
            <a:r>
              <a:rPr lang="zh-TW" altLang="en-US" b="0">
                <a:solidFill>
                  <a:srgbClr val="555555"/>
                </a:solidFill>
                <a:effectLst/>
                <a:latin typeface="Helvetica Neue"/>
              </a:rPr>
              <a:t>顯示了活動之間的類似關係。</a:t>
            </a:r>
          </a:p>
          <a:p>
            <a:pPr algn="l" fontAlgn="base"/>
            <a:r>
              <a:rPr lang="zh-TW" altLang="en-US" b="0">
                <a:solidFill>
                  <a:srgbClr val="555555"/>
                </a:solidFill>
                <a:effectLst/>
                <a:latin typeface="Helvetica Neue"/>
              </a:rPr>
              <a:t>這是令人鼓舞的，</a:t>
            </a:r>
            <a:endParaRPr lang="en-US" altLang="zh-TW" b="0">
              <a:solidFill>
                <a:srgbClr val="555555"/>
              </a:solidFill>
              <a:effectLst/>
              <a:latin typeface="Helvetica Neue"/>
            </a:endParaRPr>
          </a:p>
          <a:p>
            <a:pPr algn="l" fontAlgn="base"/>
            <a:r>
              <a:rPr lang="zh-TW" altLang="en-US" b="1">
                <a:solidFill>
                  <a:srgbClr val="555555"/>
                </a:solidFill>
                <a:effectLst/>
                <a:latin typeface="Helvetica Neue"/>
              </a:rPr>
              <a:t>表明測試和訓練數據集確實</a:t>
            </a:r>
            <a:endParaRPr lang="en-US" altLang="zh-TW" b="1">
              <a:solidFill>
                <a:srgbClr val="555555"/>
              </a:solidFill>
              <a:effectLst/>
              <a:latin typeface="Helvetica Neue"/>
            </a:endParaRPr>
          </a:p>
          <a:p>
            <a:pPr algn="l" fontAlgn="base"/>
            <a:r>
              <a:rPr lang="zh-TW" altLang="en-US" b="1">
                <a:solidFill>
                  <a:srgbClr val="555555"/>
                </a:solidFill>
                <a:effectLst/>
                <a:latin typeface="Helvetica Neue"/>
              </a:rPr>
              <a:t>可以合理地代表整個數據集</a:t>
            </a:r>
            <a:r>
              <a:rPr lang="zh-TW" altLang="en-US" b="0">
                <a:solidFill>
                  <a:srgbClr val="555555"/>
                </a:solidFill>
                <a:effectLst/>
                <a:latin typeface="Helvetica Neue"/>
              </a:rPr>
              <a:t>。</a:t>
            </a:r>
          </a:p>
        </p:txBody>
      </p:sp>
    </p:spTree>
    <p:extLst>
      <p:ext uri="{BB962C8B-B14F-4D97-AF65-F5344CB8AC3E}">
        <p14:creationId xmlns:p14="http://schemas.microsoft.com/office/powerpoint/2010/main" val="1688481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EA3B405-29B1-7E8D-0257-80FAD4C8DCEC}"/>
              </a:ext>
            </a:extLst>
          </p:cNvPr>
          <p:cNvSpPr>
            <a:spLocks noGrp="1"/>
          </p:cNvSpPr>
          <p:nvPr>
            <p:ph type="title"/>
          </p:nvPr>
        </p:nvSpPr>
        <p:spPr>
          <a:xfrm>
            <a:off x="7018337" y="2660535"/>
            <a:ext cx="2028825" cy="512310"/>
          </a:xfrm>
        </p:spPr>
        <p:txBody>
          <a:bodyPr/>
          <a:lstStyle/>
          <a:p>
            <a:r>
              <a:rPr lang="zh-TW" altLang="en-US"/>
              <a:t>參考來源：</a:t>
            </a:r>
          </a:p>
        </p:txBody>
      </p:sp>
      <p:sp>
        <p:nvSpPr>
          <p:cNvPr id="8" name="文字版面配置區 7">
            <a:extLst>
              <a:ext uri="{FF2B5EF4-FFF2-40B4-BE49-F238E27FC236}">
                <a16:creationId xmlns:a16="http://schemas.microsoft.com/office/drawing/2014/main" id="{A15F51DE-0ABA-209C-AE2C-B4A691977526}"/>
              </a:ext>
            </a:extLst>
          </p:cNvPr>
          <p:cNvSpPr>
            <a:spLocks noGrp="1"/>
          </p:cNvSpPr>
          <p:nvPr>
            <p:ph type="body" idx="1"/>
          </p:nvPr>
        </p:nvSpPr>
        <p:spPr>
          <a:xfrm>
            <a:off x="5476875" y="3172845"/>
            <a:ext cx="5111750" cy="512309"/>
          </a:xfrm>
        </p:spPr>
        <p:txBody>
          <a:bodyPr>
            <a:normAutofit lnSpcReduction="10000"/>
          </a:bodyPr>
          <a:lstStyle/>
          <a:p>
            <a:pPr algn="ctr"/>
            <a:r>
              <a:rPr lang="en-US" altLang="zh-TW">
                <a:hlinkClick r:id="rId2"/>
              </a:rPr>
              <a:t>https://machinelearningmastery.com/how-to-model-human-activity-from-smartphone-data/</a:t>
            </a:r>
            <a:endParaRPr lang="zh-TW" altLang="en-US"/>
          </a:p>
        </p:txBody>
      </p:sp>
      <p:sp>
        <p:nvSpPr>
          <p:cNvPr id="4" name="日期版面配置區 3">
            <a:extLst>
              <a:ext uri="{FF2B5EF4-FFF2-40B4-BE49-F238E27FC236}">
                <a16:creationId xmlns:a16="http://schemas.microsoft.com/office/drawing/2014/main" id="{3CCD3342-B94A-D332-B081-11D0876B5E24}"/>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EA78A7B0-2FAF-E966-009E-724238ACC326}"/>
              </a:ext>
            </a:extLst>
          </p:cNvPr>
          <p:cNvSpPr>
            <a:spLocks noGrp="1"/>
          </p:cNvSpPr>
          <p:nvPr>
            <p:ph type="sldNum" sz="quarter" idx="12"/>
          </p:nvPr>
        </p:nvSpPr>
        <p:spPr/>
        <p:txBody>
          <a:bodyPr/>
          <a:lstStyle/>
          <a:p>
            <a:fld id="{B5CEABB6-07DC-46E8-9B57-56EC44A396E5}" type="slidenum">
              <a:rPr lang="en-US" altLang="zh-TW" noProof="0" smtClean="0"/>
              <a:pPr/>
              <a:t>32</a:t>
            </a:fld>
            <a:endParaRPr lang="zh-TW" altLang="en-US" noProof="0"/>
          </a:p>
        </p:txBody>
      </p:sp>
    </p:spTree>
    <p:extLst>
      <p:ext uri="{BB962C8B-B14F-4D97-AF65-F5344CB8AC3E}">
        <p14:creationId xmlns:p14="http://schemas.microsoft.com/office/powerpoint/2010/main" val="3487002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en-US" altLang="zh-TW"/>
              <a:t>Neural DEsigner</a:t>
            </a:r>
            <a:endParaRPr lang="zh-TW" altLang="en-US"/>
          </a:p>
        </p:txBody>
      </p:sp>
    </p:spTree>
    <p:extLst>
      <p:ext uri="{BB962C8B-B14F-4D97-AF65-F5344CB8AC3E}">
        <p14:creationId xmlns:p14="http://schemas.microsoft.com/office/powerpoint/2010/main" val="707789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CAD700-099C-4435-0154-A8B51810ECA7}"/>
              </a:ext>
            </a:extLst>
          </p:cNvPr>
          <p:cNvSpPr>
            <a:spLocks noGrp="1"/>
          </p:cNvSpPr>
          <p:nvPr>
            <p:ph type="title"/>
          </p:nvPr>
        </p:nvSpPr>
        <p:spPr>
          <a:xfrm>
            <a:off x="1885155" y="986470"/>
            <a:ext cx="8421688" cy="1325563"/>
          </a:xfrm>
        </p:spPr>
        <p:txBody>
          <a:bodyPr>
            <a:normAutofit fontScale="90000"/>
          </a:bodyPr>
          <a:lstStyle/>
          <a:p>
            <a:pPr fontAlgn="base"/>
            <a:r>
              <a:rPr lang="zh-TW" altLang="en-US" sz="2400">
                <a:latin typeface="Bahnschrift Condensed" panose="020B0502040204020203" pitchFamily="34" charset="0"/>
              </a:rPr>
              <a:t>參考</a:t>
            </a:r>
            <a:r>
              <a:rPr lang="en-US" altLang="zh-TW" sz="2400">
                <a:latin typeface="Bahnschrift Condensed" panose="020B0502040204020203" pitchFamily="34" charset="0"/>
              </a:rPr>
              <a:t>neural designer</a:t>
            </a:r>
            <a:r>
              <a:rPr lang="zh-TW" altLang="en-US" sz="2400">
                <a:latin typeface="Bahnschrift Condensed" panose="020B0502040204020203" pitchFamily="34" charset="0"/>
              </a:rPr>
              <a:t>官網</a:t>
            </a:r>
            <a:r>
              <a:rPr lang="en-US" altLang="zh-TW" sz="2400">
                <a:latin typeface="Bahnschrift Condensed" panose="020B0502040204020203" pitchFamily="34" charset="0"/>
              </a:rPr>
              <a:t>Example</a:t>
            </a:r>
            <a:br>
              <a:rPr lang="en-US" altLang="zh-TW" sz="2400">
                <a:latin typeface="Bahnschrift Condensed" panose="020B0502040204020203" pitchFamily="34" charset="0"/>
              </a:rPr>
            </a:br>
            <a:br>
              <a:rPr lang="en-US" altLang="zh-TW" sz="2400">
                <a:latin typeface="Bahnschrift Condensed" panose="020B0502040204020203" pitchFamily="34" charset="0"/>
              </a:rPr>
            </a:br>
            <a:r>
              <a:rPr lang="en-US" altLang="zh-TW" sz="1600">
                <a:latin typeface="Bahnschrift Condensed" panose="020B0502040204020203" pitchFamily="34" charset="0"/>
                <a:hlinkClick r:id="rId2"/>
              </a:rPr>
              <a:t>https://www.neuraldesigner.com/learning/examples/activity-recognition</a:t>
            </a:r>
            <a:br>
              <a:rPr lang="en-US" altLang="zh-TW" sz="1600">
                <a:latin typeface="Bahnschrift Condensed" panose="020B0502040204020203" pitchFamily="34" charset="0"/>
              </a:rPr>
            </a:br>
            <a:br>
              <a:rPr lang="en-US" altLang="zh-TW" sz="1600">
                <a:latin typeface="Bahnschrift Condensed" panose="020B0502040204020203" pitchFamily="34" charset="0"/>
              </a:rPr>
            </a:br>
            <a:r>
              <a:rPr lang="zh-TW" altLang="en-US" sz="1800" b="1">
                <a:latin typeface="微軟正黑體" panose="020B0604030504040204" pitchFamily="34" charset="-120"/>
                <a:ea typeface="微軟正黑體" panose="020B0604030504040204" pitchFamily="34" charset="-120"/>
              </a:rPr>
              <a:t>共有</a:t>
            </a:r>
            <a:r>
              <a:rPr lang="en-US" altLang="zh-TW" sz="1800" b="1">
                <a:latin typeface="微軟正黑體" panose="020B0604030504040204" pitchFamily="34" charset="-120"/>
                <a:ea typeface="微軟正黑體" panose="020B0604030504040204" pitchFamily="34" charset="-120"/>
              </a:rPr>
              <a:t>10299</a:t>
            </a:r>
            <a:r>
              <a:rPr lang="zh-TW" altLang="en-US" sz="1800" b="1">
                <a:latin typeface="微軟正黑體" panose="020B0604030504040204" pitchFamily="34" charset="-120"/>
                <a:ea typeface="微軟正黑體" panose="020B0604030504040204" pitchFamily="34" charset="-120"/>
              </a:rPr>
              <a:t>列數據及該數據特徵</a:t>
            </a:r>
            <a:r>
              <a:rPr lang="en-US" altLang="zh-TW" sz="1800" b="1">
                <a:latin typeface="微軟正黑體" panose="020B0604030504040204" pitchFamily="34" charset="-120"/>
                <a:ea typeface="微軟正黑體" panose="020B0604030504040204" pitchFamily="34" charset="-120"/>
              </a:rPr>
              <a:t>561</a:t>
            </a:r>
            <a:r>
              <a:rPr lang="zh-TW" altLang="en-US" sz="1800" b="1">
                <a:latin typeface="微軟正黑體" panose="020B0604030504040204" pitchFamily="34" charset="-120"/>
                <a:ea typeface="微軟正黑體" panose="020B0604030504040204" pitchFamily="34" charset="-120"/>
              </a:rPr>
              <a:t>行</a:t>
            </a:r>
            <a:br>
              <a:rPr lang="en-US" altLang="zh-TW" sz="1800" b="1">
                <a:latin typeface="微軟正黑體" panose="020B0604030504040204" pitchFamily="34" charset="-120"/>
                <a:ea typeface="微軟正黑體" panose="020B0604030504040204" pitchFamily="34" charset="-120"/>
              </a:rPr>
            </a:br>
            <a:r>
              <a:rPr lang="zh-TW" altLang="en-US" sz="1800" b="1">
                <a:latin typeface="微軟正黑體" panose="020B0604030504040204" pitchFamily="34" charset="-120"/>
                <a:ea typeface="微軟正黑體" panose="020B0604030504040204" pitchFamily="34" charset="-120"/>
              </a:rPr>
              <a:t>使用</a:t>
            </a:r>
            <a:r>
              <a:rPr lang="zh-TW" altLang="en-US" sz="1800" b="1">
                <a:effectLst/>
                <a:latin typeface="微軟正黑體" panose="020B0604030504040204" pitchFamily="34" charset="-120"/>
                <a:ea typeface="微軟正黑體" panose="020B0604030504040204" pitchFamily="34" charset="-120"/>
              </a:rPr>
              <a:t>特徵工程從每個數據中提取了人類活動識別領域常用的一些時間和頻率特徵。</a:t>
            </a:r>
            <a:br>
              <a:rPr lang="en-US" altLang="zh-TW" sz="1800" b="1">
                <a:effectLst/>
                <a:latin typeface="微軟正黑體" panose="020B0604030504040204" pitchFamily="34" charset="-120"/>
                <a:ea typeface="微軟正黑體" panose="020B0604030504040204" pitchFamily="34" charset="-120"/>
              </a:rPr>
            </a:br>
            <a:r>
              <a:rPr lang="zh-TW" altLang="en-US" sz="1800" b="1">
                <a:effectLst/>
                <a:latin typeface="微軟正黑體" panose="020B0604030504040204" pitchFamily="34" charset="-120"/>
                <a:ea typeface="微軟正黑體" panose="020B0604030504040204" pitchFamily="34" charset="-120"/>
              </a:rPr>
              <a:t>結果是一個包含 </a:t>
            </a:r>
            <a:r>
              <a:rPr lang="en-US" altLang="zh-TW" sz="1800" b="1">
                <a:effectLst/>
                <a:latin typeface="微軟正黑體" panose="020B0604030504040204" pitchFamily="34" charset="-120"/>
                <a:ea typeface="微軟正黑體" panose="020B0604030504040204" pitchFamily="34" charset="-120"/>
              </a:rPr>
              <a:t>561 </a:t>
            </a:r>
            <a:r>
              <a:rPr lang="zh-TW" altLang="en-US" sz="1800" b="1">
                <a:effectLst/>
                <a:latin typeface="微軟正黑體" panose="020B0604030504040204" pitchFamily="34" charset="-120"/>
                <a:ea typeface="微軟正黑體" panose="020B0604030504040204" pitchFamily="34" charset="-120"/>
              </a:rPr>
              <a:t>個元素的特徵向量。</a:t>
            </a:r>
            <a:br>
              <a:rPr lang="zh-TW" altLang="en-US" sz="1400" b="0">
                <a:solidFill>
                  <a:srgbClr val="555555"/>
                </a:solidFill>
                <a:effectLst/>
                <a:latin typeface="Helvetica Neue"/>
              </a:rPr>
            </a:br>
            <a:endParaRPr lang="zh-TW" altLang="en-US" sz="2000" b="1">
              <a:latin typeface="Bahnschrift Condensed" panose="020B0502040204020203" pitchFamily="34" charset="0"/>
            </a:endParaRPr>
          </a:p>
        </p:txBody>
      </p:sp>
      <p:sp>
        <p:nvSpPr>
          <p:cNvPr id="3" name="文字版面配置區 2">
            <a:extLst>
              <a:ext uri="{FF2B5EF4-FFF2-40B4-BE49-F238E27FC236}">
                <a16:creationId xmlns:a16="http://schemas.microsoft.com/office/drawing/2014/main" id="{D1749077-4D8A-EC89-B83B-2E48BED6D621}"/>
              </a:ext>
            </a:extLst>
          </p:cNvPr>
          <p:cNvSpPr>
            <a:spLocks noGrp="1"/>
          </p:cNvSpPr>
          <p:nvPr>
            <p:ph type="body" idx="1"/>
          </p:nvPr>
        </p:nvSpPr>
        <p:spPr/>
        <p:txBody>
          <a:bodyPr/>
          <a:lstStyle/>
          <a:p>
            <a:endParaRPr lang="zh-TW" altLang="en-US"/>
          </a:p>
        </p:txBody>
      </p:sp>
      <p:sp>
        <p:nvSpPr>
          <p:cNvPr id="4" name="內容版面配置區 3">
            <a:extLst>
              <a:ext uri="{FF2B5EF4-FFF2-40B4-BE49-F238E27FC236}">
                <a16:creationId xmlns:a16="http://schemas.microsoft.com/office/drawing/2014/main" id="{33DCCA7D-58C2-6A58-7C12-F19D6974E04E}"/>
              </a:ext>
            </a:extLst>
          </p:cNvPr>
          <p:cNvSpPr>
            <a:spLocks noGrp="1"/>
          </p:cNvSpPr>
          <p:nvPr>
            <p:ph sz="half" idx="2"/>
          </p:nvPr>
        </p:nvSpPr>
        <p:spPr/>
        <p:txBody>
          <a:bodyPr/>
          <a:lstStyle/>
          <a:p>
            <a:endParaRPr lang="zh-TW" altLang="en-US"/>
          </a:p>
        </p:txBody>
      </p:sp>
      <p:sp>
        <p:nvSpPr>
          <p:cNvPr id="5" name="文字版面配置區 4">
            <a:extLst>
              <a:ext uri="{FF2B5EF4-FFF2-40B4-BE49-F238E27FC236}">
                <a16:creationId xmlns:a16="http://schemas.microsoft.com/office/drawing/2014/main" id="{A298A274-A113-E0B8-85B3-FEEB28A2D3B9}"/>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6F268F2F-5DD7-C423-1176-7D269A545C39}"/>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279D6CB7-4DC1-6D45-B362-7AA2224D25BB}"/>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8BA03890-FFE7-06BA-83C4-DDD712F87EE2}"/>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6F76486F-342B-7C67-DF52-3F3FC7E6DE9B}"/>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4EAE7950-4983-65B0-895B-74F3AF7BF4C4}"/>
              </a:ext>
            </a:extLst>
          </p:cNvPr>
          <p:cNvSpPr>
            <a:spLocks noGrp="1"/>
          </p:cNvSpPr>
          <p:nvPr>
            <p:ph type="sldNum" sz="quarter" idx="12"/>
          </p:nvPr>
        </p:nvSpPr>
        <p:spPr/>
        <p:txBody>
          <a:bodyPr/>
          <a:lstStyle/>
          <a:p>
            <a:fld id="{B5CEABB6-07DC-46E8-9B57-56EC44A396E5}" type="slidenum">
              <a:rPr lang="en-US" altLang="zh-TW" noProof="0" smtClean="0"/>
              <a:pPr/>
              <a:t>34</a:t>
            </a:fld>
            <a:endParaRPr lang="zh-TW" altLang="en-US" noProof="0"/>
          </a:p>
        </p:txBody>
      </p:sp>
      <p:pic>
        <p:nvPicPr>
          <p:cNvPr id="13" name="圖片 12">
            <a:extLst>
              <a:ext uri="{FF2B5EF4-FFF2-40B4-BE49-F238E27FC236}">
                <a16:creationId xmlns:a16="http://schemas.microsoft.com/office/drawing/2014/main" id="{C9830DEC-7224-6EEA-FA67-D86363D5F7AE}"/>
              </a:ext>
            </a:extLst>
          </p:cNvPr>
          <p:cNvPicPr>
            <a:picLocks noChangeAspect="1"/>
          </p:cNvPicPr>
          <p:nvPr/>
        </p:nvPicPr>
        <p:blipFill rotWithShape="1">
          <a:blip r:embed="rId3"/>
          <a:srcRect l="1071" t="18460" r="24525" b="30207"/>
          <a:stretch/>
        </p:blipFill>
        <p:spPr>
          <a:xfrm>
            <a:off x="1560357" y="2573972"/>
            <a:ext cx="9071283" cy="3520440"/>
          </a:xfrm>
          <a:prstGeom prst="rect">
            <a:avLst/>
          </a:prstGeom>
        </p:spPr>
      </p:pic>
    </p:spTree>
    <p:extLst>
      <p:ext uri="{BB962C8B-B14F-4D97-AF65-F5344CB8AC3E}">
        <p14:creationId xmlns:p14="http://schemas.microsoft.com/office/powerpoint/2010/main" val="1740112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1421D1-E126-E8F9-8C57-9DDE1DC817FA}"/>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524E7FD-B783-7D30-537D-AB23FA191328}"/>
              </a:ext>
            </a:extLst>
          </p:cNvPr>
          <p:cNvSpPr>
            <a:spLocks noGrp="1"/>
          </p:cNvSpPr>
          <p:nvPr>
            <p:ph type="body" idx="1"/>
          </p:nvPr>
        </p:nvSpPr>
        <p:spPr/>
        <p:txBody>
          <a:bodyPr/>
          <a:lstStyle/>
          <a:p>
            <a:endParaRPr lang="zh-TW" altLang="en-US"/>
          </a:p>
        </p:txBody>
      </p:sp>
      <p:sp>
        <p:nvSpPr>
          <p:cNvPr id="4" name="內容版面配置區 3">
            <a:extLst>
              <a:ext uri="{FF2B5EF4-FFF2-40B4-BE49-F238E27FC236}">
                <a16:creationId xmlns:a16="http://schemas.microsoft.com/office/drawing/2014/main" id="{E275A1B5-4720-47F6-6E61-E28A03758466}"/>
              </a:ext>
            </a:extLst>
          </p:cNvPr>
          <p:cNvSpPr>
            <a:spLocks noGrp="1"/>
          </p:cNvSpPr>
          <p:nvPr>
            <p:ph sz="half" idx="2"/>
          </p:nvPr>
        </p:nvSpPr>
        <p:spPr/>
        <p:txBody>
          <a:bodyPr/>
          <a:lstStyle/>
          <a:p>
            <a:endParaRPr lang="zh-TW" altLang="en-US"/>
          </a:p>
        </p:txBody>
      </p:sp>
      <p:sp>
        <p:nvSpPr>
          <p:cNvPr id="5" name="文字版面配置區 4">
            <a:extLst>
              <a:ext uri="{FF2B5EF4-FFF2-40B4-BE49-F238E27FC236}">
                <a16:creationId xmlns:a16="http://schemas.microsoft.com/office/drawing/2014/main" id="{FCEE59C0-107A-D683-9768-6C4F29FF49A7}"/>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7CD8B1AB-8872-AEC5-4751-5D7E22372AB5}"/>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FEE75F48-1C0C-7523-63D0-F6ED4F174501}"/>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7FC09B66-C93A-C3EF-DB06-1A7AF319E82D}"/>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C0B94B40-86B1-0F81-34FC-2B06992A3BD0}"/>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A1C6B70A-450A-008A-4524-9CCE92A8255C}"/>
              </a:ext>
            </a:extLst>
          </p:cNvPr>
          <p:cNvSpPr>
            <a:spLocks noGrp="1"/>
          </p:cNvSpPr>
          <p:nvPr>
            <p:ph type="sldNum" sz="quarter" idx="12"/>
          </p:nvPr>
        </p:nvSpPr>
        <p:spPr/>
        <p:txBody>
          <a:bodyPr/>
          <a:lstStyle/>
          <a:p>
            <a:fld id="{B5CEABB6-07DC-46E8-9B57-56EC44A396E5}" type="slidenum">
              <a:rPr lang="en-US" altLang="zh-TW" noProof="0" smtClean="0"/>
              <a:pPr/>
              <a:t>35</a:t>
            </a:fld>
            <a:endParaRPr lang="zh-TW" altLang="en-US" noProof="0"/>
          </a:p>
        </p:txBody>
      </p:sp>
      <p:pic>
        <p:nvPicPr>
          <p:cNvPr id="13" name="圖片 12">
            <a:extLst>
              <a:ext uri="{FF2B5EF4-FFF2-40B4-BE49-F238E27FC236}">
                <a16:creationId xmlns:a16="http://schemas.microsoft.com/office/drawing/2014/main" id="{E3412DB7-EF2B-5AD7-E2EC-8FDD618AEDA3}"/>
              </a:ext>
            </a:extLst>
          </p:cNvPr>
          <p:cNvPicPr>
            <a:picLocks noChangeAspect="1"/>
          </p:cNvPicPr>
          <p:nvPr/>
        </p:nvPicPr>
        <p:blipFill rotWithShape="1">
          <a:blip r:embed="rId2"/>
          <a:srcRect l="825" t="16133" r="33125" b="9467"/>
          <a:stretch/>
        </p:blipFill>
        <p:spPr>
          <a:xfrm>
            <a:off x="3300984" y="1436560"/>
            <a:ext cx="8052816" cy="5102352"/>
          </a:xfrm>
          <a:prstGeom prst="rect">
            <a:avLst/>
          </a:prstGeom>
        </p:spPr>
      </p:pic>
      <p:sp>
        <p:nvSpPr>
          <p:cNvPr id="15" name="文字方塊 14">
            <a:extLst>
              <a:ext uri="{FF2B5EF4-FFF2-40B4-BE49-F238E27FC236}">
                <a16:creationId xmlns:a16="http://schemas.microsoft.com/office/drawing/2014/main" id="{30AE071C-1B1E-812A-3DE2-19CFF1EC40F1}"/>
              </a:ext>
            </a:extLst>
          </p:cNvPr>
          <p:cNvSpPr txBox="1"/>
          <p:nvPr/>
        </p:nvSpPr>
        <p:spPr>
          <a:xfrm>
            <a:off x="2925901" y="477359"/>
            <a:ext cx="6340197" cy="707886"/>
          </a:xfrm>
          <a:prstGeom prst="rect">
            <a:avLst/>
          </a:prstGeom>
          <a:noFill/>
        </p:spPr>
        <p:txBody>
          <a:bodyPr wrap="none" rtlCol="0">
            <a:spAutoFit/>
          </a:bodyPr>
          <a:lstStyle/>
          <a:p>
            <a:pPr algn="ctr"/>
            <a:r>
              <a:rPr lang="en-US" altLang="zh-TW" sz="2000" b="1">
                <a:latin typeface="微軟正黑體" panose="020B0604030504040204" pitchFamily="34" charset="-120"/>
                <a:ea typeface="微軟正黑體" panose="020B0604030504040204" pitchFamily="34" charset="-120"/>
              </a:rPr>
              <a:t>Target column </a:t>
            </a:r>
            <a:r>
              <a:rPr lang="zh-TW" altLang="en-US" sz="2000" b="1">
                <a:latin typeface="微軟正黑體" panose="020B0604030504040204" pitchFamily="34" charset="-120"/>
                <a:ea typeface="微軟正黑體" panose="020B0604030504040204" pitchFamily="34" charset="-120"/>
              </a:rPr>
              <a:t>即為</a:t>
            </a:r>
            <a:r>
              <a:rPr lang="zh-TW" altLang="en-US" sz="2000" b="1" i="0">
                <a:solidFill>
                  <a:srgbClr val="000000"/>
                </a:solidFill>
                <a:effectLst/>
                <a:latin typeface="微軟正黑體" panose="020B0604030504040204" pitchFamily="34" charset="-120"/>
                <a:ea typeface="微軟正黑體" panose="020B0604030504040204" pitchFamily="34" charset="-120"/>
              </a:rPr>
              <a:t>我們想要預測一個分類變量</a:t>
            </a:r>
            <a:endParaRPr lang="en-US" altLang="zh-TW" sz="2000" b="1" i="0">
              <a:solidFill>
                <a:srgbClr val="000000"/>
              </a:solidFill>
              <a:effectLst/>
              <a:latin typeface="微軟正黑體" panose="020B0604030504040204" pitchFamily="34" charset="-120"/>
              <a:ea typeface="微軟正黑體" panose="020B0604030504040204" pitchFamily="34" charset="-120"/>
            </a:endParaRPr>
          </a:p>
          <a:p>
            <a:pPr algn="ctr"/>
            <a:r>
              <a:rPr lang="zh-TW" altLang="en-US" sz="2000" b="1" i="0">
                <a:solidFill>
                  <a:srgbClr val="000000"/>
                </a:solidFill>
                <a:effectLst/>
                <a:latin typeface="微軟正黑體" panose="020B0604030504040204" pitchFamily="34" charset="-120"/>
                <a:ea typeface="微軟正黑體" panose="020B0604030504040204" pitchFamily="34" charset="-120"/>
              </a:rPr>
              <a:t>（步行、步行上樓、步行下樓、坐著、站著或躺著）。</a:t>
            </a:r>
            <a:endParaRPr lang="zh-TW" altLang="en-US" sz="2000" b="1">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51A5FBED-9BB3-50DC-85F8-0AB440D56E9A}"/>
              </a:ext>
            </a:extLst>
          </p:cNvPr>
          <p:cNvPicPr>
            <a:picLocks noChangeAspect="1"/>
          </p:cNvPicPr>
          <p:nvPr/>
        </p:nvPicPr>
        <p:blipFill>
          <a:blip r:embed="rId3"/>
          <a:stretch>
            <a:fillRect/>
          </a:stretch>
        </p:blipFill>
        <p:spPr>
          <a:xfrm>
            <a:off x="154871" y="3340020"/>
            <a:ext cx="4588407" cy="2294204"/>
          </a:xfrm>
          <a:prstGeom prst="rect">
            <a:avLst/>
          </a:prstGeom>
        </p:spPr>
      </p:pic>
    </p:spTree>
    <p:extLst>
      <p:ext uri="{BB962C8B-B14F-4D97-AF65-F5344CB8AC3E}">
        <p14:creationId xmlns:p14="http://schemas.microsoft.com/office/powerpoint/2010/main" val="2508925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994E44-BD58-BEA1-B67C-05F41332B02D}"/>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ED8E1DB-8903-9D80-21AB-27E0A1B14276}"/>
              </a:ext>
            </a:extLst>
          </p:cNvPr>
          <p:cNvSpPr>
            <a:spLocks noGrp="1"/>
          </p:cNvSpPr>
          <p:nvPr>
            <p:ph type="body" idx="1"/>
          </p:nvPr>
        </p:nvSpPr>
        <p:spPr>
          <a:xfrm>
            <a:off x="1243104" y="3661972"/>
            <a:ext cx="2142744" cy="1250146"/>
          </a:xfrm>
        </p:spPr>
        <p:txBody>
          <a:bodyPr/>
          <a:lstStyle/>
          <a:p>
            <a:r>
              <a:rPr lang="zh-TW" altLang="en-US" b="1">
                <a:solidFill>
                  <a:srgbClr val="000000"/>
                </a:solidFill>
                <a:latin typeface="Roboto" panose="02000000000000000000" pitchFamily="2" charset="0"/>
              </a:rPr>
              <a:t>將數據</a:t>
            </a:r>
            <a:r>
              <a:rPr lang="zh-TW" altLang="en-US" b="1" i="0">
                <a:solidFill>
                  <a:srgbClr val="000000"/>
                </a:solidFill>
                <a:effectLst/>
                <a:latin typeface="Roboto" panose="02000000000000000000" pitchFamily="2" charset="0"/>
              </a:rPr>
              <a:t>隨機分為</a:t>
            </a:r>
            <a:endParaRPr lang="en-US" altLang="zh-TW" b="1" i="0">
              <a:solidFill>
                <a:srgbClr val="000000"/>
              </a:solidFill>
              <a:effectLst/>
              <a:latin typeface="Roboto" panose="02000000000000000000" pitchFamily="2" charset="0"/>
            </a:endParaRPr>
          </a:p>
          <a:p>
            <a:pPr marL="342900" indent="-342900">
              <a:buFont typeface="Arial" panose="020B0604020202020204" pitchFamily="34" charset="0"/>
              <a:buChar char="•"/>
            </a:pPr>
            <a:r>
              <a:rPr lang="zh-TW" altLang="en-US" b="1" i="0">
                <a:solidFill>
                  <a:srgbClr val="000000"/>
                </a:solidFill>
                <a:effectLst/>
                <a:latin typeface="Roboto" panose="02000000000000000000" pitchFamily="2" charset="0"/>
              </a:rPr>
              <a:t>訓練 </a:t>
            </a:r>
            <a:r>
              <a:rPr lang="en-US" altLang="zh-TW" b="1" i="0">
                <a:solidFill>
                  <a:srgbClr val="000000"/>
                </a:solidFill>
                <a:effectLst/>
                <a:latin typeface="Roboto" panose="02000000000000000000" pitchFamily="2" charset="0"/>
              </a:rPr>
              <a:t>(70%) </a:t>
            </a:r>
          </a:p>
          <a:p>
            <a:pPr marL="342900" indent="-342900">
              <a:buFont typeface="Arial" panose="020B0604020202020204" pitchFamily="34" charset="0"/>
              <a:buChar char="•"/>
            </a:pPr>
            <a:r>
              <a:rPr lang="zh-TW" altLang="en-US" b="1" i="0">
                <a:solidFill>
                  <a:srgbClr val="000000"/>
                </a:solidFill>
                <a:effectLst/>
                <a:latin typeface="Roboto" panose="02000000000000000000" pitchFamily="2" charset="0"/>
              </a:rPr>
              <a:t>測試 </a:t>
            </a:r>
            <a:r>
              <a:rPr lang="en-US" altLang="zh-TW" b="1" i="0">
                <a:solidFill>
                  <a:srgbClr val="000000"/>
                </a:solidFill>
                <a:effectLst/>
                <a:latin typeface="Roboto" panose="02000000000000000000" pitchFamily="2" charset="0"/>
              </a:rPr>
              <a:t>(30%) </a:t>
            </a:r>
            <a:endParaRPr lang="zh-TW" altLang="en-US" b="1"/>
          </a:p>
        </p:txBody>
      </p:sp>
      <p:sp>
        <p:nvSpPr>
          <p:cNvPr id="5" name="文字版面配置區 4">
            <a:extLst>
              <a:ext uri="{FF2B5EF4-FFF2-40B4-BE49-F238E27FC236}">
                <a16:creationId xmlns:a16="http://schemas.microsoft.com/office/drawing/2014/main" id="{A83ED86B-7A33-00F5-F3D9-6CE5054841B9}"/>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D237E9A3-27F4-7B8A-EE7F-840328D27356}"/>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E742AED1-7733-7F28-4DC3-F4066510B322}"/>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E68F8C09-1515-707A-1F1C-4BC3C524F7AC}"/>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EC7F27DC-3A54-19A1-927F-137BBE98C2C6}"/>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32F257A4-D383-4772-9B98-4933293B2E63}"/>
              </a:ext>
            </a:extLst>
          </p:cNvPr>
          <p:cNvSpPr>
            <a:spLocks noGrp="1"/>
          </p:cNvSpPr>
          <p:nvPr>
            <p:ph type="sldNum" sz="quarter" idx="12"/>
          </p:nvPr>
        </p:nvSpPr>
        <p:spPr/>
        <p:txBody>
          <a:bodyPr/>
          <a:lstStyle/>
          <a:p>
            <a:fld id="{B5CEABB6-07DC-46E8-9B57-56EC44A396E5}" type="slidenum">
              <a:rPr lang="en-US" altLang="zh-TW" noProof="0" smtClean="0"/>
              <a:pPr/>
              <a:t>36</a:t>
            </a:fld>
            <a:endParaRPr lang="zh-TW" altLang="en-US" noProof="0"/>
          </a:p>
        </p:txBody>
      </p:sp>
      <p:pic>
        <p:nvPicPr>
          <p:cNvPr id="16" name="圖片 15">
            <a:extLst>
              <a:ext uri="{FF2B5EF4-FFF2-40B4-BE49-F238E27FC236}">
                <a16:creationId xmlns:a16="http://schemas.microsoft.com/office/drawing/2014/main" id="{B45243F4-E8E8-5B89-3FC2-0B16DE83CBDB}"/>
              </a:ext>
            </a:extLst>
          </p:cNvPr>
          <p:cNvPicPr>
            <a:picLocks noChangeAspect="1"/>
          </p:cNvPicPr>
          <p:nvPr/>
        </p:nvPicPr>
        <p:blipFill rotWithShape="1">
          <a:blip r:embed="rId2"/>
          <a:srcRect l="11250" t="16000" r="42400" b="10246"/>
          <a:stretch/>
        </p:blipFill>
        <p:spPr>
          <a:xfrm>
            <a:off x="5067895" y="892177"/>
            <a:ext cx="5997051" cy="5367778"/>
          </a:xfrm>
          <a:prstGeom prst="rect">
            <a:avLst/>
          </a:prstGeom>
        </p:spPr>
      </p:pic>
      <p:pic>
        <p:nvPicPr>
          <p:cNvPr id="18" name="圖片 17">
            <a:extLst>
              <a:ext uri="{FF2B5EF4-FFF2-40B4-BE49-F238E27FC236}">
                <a16:creationId xmlns:a16="http://schemas.microsoft.com/office/drawing/2014/main" id="{E65F6C71-DFAB-8BA0-0DC9-D0D05539E74E}"/>
              </a:ext>
            </a:extLst>
          </p:cNvPr>
          <p:cNvPicPr>
            <a:picLocks noChangeAspect="1"/>
          </p:cNvPicPr>
          <p:nvPr/>
        </p:nvPicPr>
        <p:blipFill>
          <a:blip r:embed="rId3"/>
          <a:stretch>
            <a:fillRect/>
          </a:stretch>
        </p:blipFill>
        <p:spPr>
          <a:xfrm>
            <a:off x="1386600" y="1546194"/>
            <a:ext cx="3261065" cy="1902288"/>
          </a:xfrm>
          <a:prstGeom prst="rect">
            <a:avLst/>
          </a:prstGeom>
        </p:spPr>
      </p:pic>
    </p:spTree>
    <p:extLst>
      <p:ext uri="{BB962C8B-B14F-4D97-AF65-F5344CB8AC3E}">
        <p14:creationId xmlns:p14="http://schemas.microsoft.com/office/powerpoint/2010/main" val="2947613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08C79-A4AC-4B5D-92DF-600737E4D11A}"/>
              </a:ext>
            </a:extLst>
          </p:cNvPr>
          <p:cNvSpPr>
            <a:spLocks noGrp="1"/>
          </p:cNvSpPr>
          <p:nvPr>
            <p:ph type="title"/>
          </p:nvPr>
        </p:nvSpPr>
        <p:spPr>
          <a:xfrm>
            <a:off x="1030224" y="446714"/>
            <a:ext cx="4082142" cy="585788"/>
          </a:xfrm>
        </p:spPr>
        <p:txBody>
          <a:bodyPr rtlCol="0">
            <a:normAutofit fontScale="90000"/>
          </a:bodyPr>
          <a:lstStyle/>
          <a:p>
            <a:pPr rtl="0"/>
            <a:r>
              <a:rPr lang="en-US" altLang="zh-TW"/>
              <a:t>Neural designer</a:t>
            </a:r>
            <a:r>
              <a:rPr lang="zh-TW" altLang="en-US"/>
              <a:t>功能</a:t>
            </a:r>
          </a:p>
        </p:txBody>
      </p:sp>
      <p:sp>
        <p:nvSpPr>
          <p:cNvPr id="3" name="內容版面配置區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lnSpcReduction="10000"/>
          </a:bodyPr>
          <a:lstStyle/>
          <a:p>
            <a:pPr algn="ctr" rtl="0"/>
            <a:r>
              <a:rPr lang="en-US" altLang="zh-TW"/>
              <a:t>Data distribution</a:t>
            </a:r>
            <a:endParaRPr lang="zh-TW" altLang="en-US"/>
          </a:p>
        </p:txBody>
      </p:sp>
      <p:sp>
        <p:nvSpPr>
          <p:cNvPr id="4" name="文字版面配置區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rtlCol="0"/>
          <a:lstStyle/>
          <a:p>
            <a:pPr algn="ctr" rtl="0"/>
            <a:r>
              <a:rPr lang="en-US" altLang="zh-TW"/>
              <a:t>Neural</a:t>
            </a:r>
          </a:p>
          <a:p>
            <a:pPr algn="ctr" rtl="0"/>
            <a:r>
              <a:rPr lang="en-US" altLang="zh-TW"/>
              <a:t>network</a:t>
            </a:r>
            <a:endParaRPr lang="zh-TW" altLang="en-US"/>
          </a:p>
        </p:txBody>
      </p:sp>
      <p:sp>
        <p:nvSpPr>
          <p:cNvPr id="5" name="文字版面配置區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rtlCol="0"/>
          <a:lstStyle/>
          <a:p>
            <a:pPr algn="ctr" rtl="0"/>
            <a:r>
              <a:rPr lang="en-US" altLang="zh-TW"/>
              <a:t>Training strategy</a:t>
            </a:r>
            <a:endParaRPr lang="zh-TW" altLang="en-US"/>
          </a:p>
        </p:txBody>
      </p:sp>
      <p:sp>
        <p:nvSpPr>
          <p:cNvPr id="6" name="文字版面配置區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rtlCol="0"/>
          <a:lstStyle/>
          <a:p>
            <a:pPr algn="ctr" rtl="0"/>
            <a:r>
              <a:rPr lang="en-US" altLang="zh-TW"/>
              <a:t>Testing analysis</a:t>
            </a:r>
          </a:p>
        </p:txBody>
      </p:sp>
      <p:sp>
        <p:nvSpPr>
          <p:cNvPr id="7" name="文字版面配置區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rtlCol="0"/>
          <a:lstStyle/>
          <a:p>
            <a:pPr rtl="0"/>
            <a:r>
              <a:rPr lang="zh-TW" altLang="en-US" b="0" i="0">
                <a:solidFill>
                  <a:srgbClr val="000000"/>
                </a:solidFill>
                <a:effectLst/>
                <a:latin typeface="Roboto" panose="02000000000000000000" pitchFamily="2" charset="0"/>
              </a:rPr>
              <a:t>通過計算數據分布，我們可以看到數據中屬於每個類的實例數。</a:t>
            </a:r>
            <a:endParaRPr lang="zh-TW" altLang="en-US"/>
          </a:p>
        </p:txBody>
      </p:sp>
      <p:sp>
        <p:nvSpPr>
          <p:cNvPr id="8" name="文字版面配置區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rtlCol="0">
            <a:normAutofit/>
          </a:bodyPr>
          <a:lstStyle/>
          <a:p>
            <a:pPr algn="l"/>
            <a:r>
              <a:rPr lang="zh-TW" altLang="en-US" b="0" i="0">
                <a:solidFill>
                  <a:srgbClr val="000000"/>
                </a:solidFill>
                <a:effectLst/>
                <a:latin typeface="Roboto" panose="02000000000000000000" pitchFamily="2" charset="0"/>
              </a:rPr>
              <a:t>人的活動模型將是一個神經網路，包含縮放層、感知器層和概率層。</a:t>
            </a:r>
          </a:p>
          <a:p>
            <a:pPr rtl="0"/>
            <a:endParaRPr lang="zh-TW" altLang="en-US"/>
          </a:p>
        </p:txBody>
      </p:sp>
      <p:sp>
        <p:nvSpPr>
          <p:cNvPr id="9" name="文字版面配置區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rtlCol="0"/>
          <a:lstStyle/>
          <a:p>
            <a:pPr rtl="0"/>
            <a:r>
              <a:rPr lang="zh-TW" altLang="en-US" b="0" i="0">
                <a:solidFill>
                  <a:srgbClr val="000000"/>
                </a:solidFill>
                <a:effectLst/>
                <a:latin typeface="Roboto" panose="02000000000000000000" pitchFamily="2" charset="0"/>
              </a:rPr>
              <a:t>用於執行學習的程序稱為訓練策略。將訓練策略應用於神經網絡以獲得最佳性能。</a:t>
            </a:r>
            <a:endParaRPr lang="zh-TW" altLang="en-US"/>
          </a:p>
        </p:txBody>
      </p:sp>
      <p:sp>
        <p:nvSpPr>
          <p:cNvPr id="10" name="文字版面配置區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rtlCol="0"/>
          <a:lstStyle/>
          <a:p>
            <a:pPr rtl="0"/>
            <a:r>
              <a:rPr lang="zh-TW" altLang="en-US" b="0" i="0">
                <a:solidFill>
                  <a:srgbClr val="000000"/>
                </a:solidFill>
                <a:effectLst/>
                <a:latin typeface="Roboto" panose="02000000000000000000" pitchFamily="2" charset="0"/>
              </a:rPr>
              <a:t>訓練模型後，我們將執行測試分析以驗證其預測能力。</a:t>
            </a:r>
            <a:endParaRPr lang="zh-TW" altLang="en-US"/>
          </a:p>
        </p:txBody>
      </p:sp>
      <p:sp>
        <p:nvSpPr>
          <p:cNvPr id="11" name="日期版面配置區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n-US" altLang="zh-TW"/>
              <a:t>20XX </a:t>
            </a:r>
            <a:r>
              <a:rPr lang="zh-TW" altLang="en-US"/>
              <a:t>年</a:t>
            </a:r>
          </a:p>
        </p:txBody>
      </p:sp>
      <p:sp>
        <p:nvSpPr>
          <p:cNvPr id="13" name="投影片編號版面配置區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n-US" altLang="zh-TW" smtClean="0"/>
              <a:pPr rtl="0"/>
              <a:t>37</a:t>
            </a:fld>
            <a:endParaRPr lang="zh-TW" altLang="en-US"/>
          </a:p>
        </p:txBody>
      </p:sp>
    </p:spTree>
    <p:extLst>
      <p:ext uri="{BB962C8B-B14F-4D97-AF65-F5344CB8AC3E}">
        <p14:creationId xmlns:p14="http://schemas.microsoft.com/office/powerpoint/2010/main" val="1738561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99491-9783-0BAC-557C-39D0D980CC6A}"/>
              </a:ext>
            </a:extLst>
          </p:cNvPr>
          <p:cNvSpPr>
            <a:spLocks noGrp="1"/>
          </p:cNvSpPr>
          <p:nvPr>
            <p:ph type="title"/>
          </p:nvPr>
        </p:nvSpPr>
        <p:spPr/>
        <p:txBody>
          <a:bodyPr/>
          <a:lstStyle/>
          <a:p>
            <a:pPr algn="l"/>
            <a:r>
              <a:rPr lang="en-US" altLang="zh-TW"/>
              <a:t>Data distribution</a:t>
            </a:r>
            <a:endParaRPr lang="zh-TW" altLang="en-US"/>
          </a:p>
        </p:txBody>
      </p:sp>
      <p:sp>
        <p:nvSpPr>
          <p:cNvPr id="3" name="文字版面配置區 2">
            <a:extLst>
              <a:ext uri="{FF2B5EF4-FFF2-40B4-BE49-F238E27FC236}">
                <a16:creationId xmlns:a16="http://schemas.microsoft.com/office/drawing/2014/main" id="{8627B1F1-DA8B-F527-429D-F855DE7F0CA6}"/>
              </a:ext>
            </a:extLst>
          </p:cNvPr>
          <p:cNvSpPr>
            <a:spLocks noGrp="1"/>
          </p:cNvSpPr>
          <p:nvPr>
            <p:ph type="body" idx="1"/>
          </p:nvPr>
        </p:nvSpPr>
        <p:spPr/>
        <p:txBody>
          <a:bodyPr/>
          <a:lstStyle/>
          <a:p>
            <a:endParaRPr lang="zh-TW" altLang="en-US"/>
          </a:p>
        </p:txBody>
      </p:sp>
      <p:sp>
        <p:nvSpPr>
          <p:cNvPr id="4" name="內容版面配置區 3">
            <a:extLst>
              <a:ext uri="{FF2B5EF4-FFF2-40B4-BE49-F238E27FC236}">
                <a16:creationId xmlns:a16="http://schemas.microsoft.com/office/drawing/2014/main" id="{B0AE5600-D188-F3F4-2EB3-0C40A13E916C}"/>
              </a:ext>
            </a:extLst>
          </p:cNvPr>
          <p:cNvSpPr>
            <a:spLocks noGrp="1"/>
          </p:cNvSpPr>
          <p:nvPr>
            <p:ph sz="half" idx="2"/>
          </p:nvPr>
        </p:nvSpPr>
        <p:spPr/>
        <p:txBody>
          <a:bodyPr/>
          <a:lstStyle/>
          <a:p>
            <a:endParaRPr lang="zh-TW" altLang="en-US"/>
          </a:p>
        </p:txBody>
      </p:sp>
      <p:sp>
        <p:nvSpPr>
          <p:cNvPr id="5" name="文字版面配置區 4">
            <a:extLst>
              <a:ext uri="{FF2B5EF4-FFF2-40B4-BE49-F238E27FC236}">
                <a16:creationId xmlns:a16="http://schemas.microsoft.com/office/drawing/2014/main" id="{44788040-2F6E-C997-C10B-7519281DD2AB}"/>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BFE6C83E-0EC3-50EE-0F74-41792E4E8353}"/>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B30D614F-D8F9-86D8-D606-2B7A3BC7805E}"/>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3B796BFB-E00A-3BEF-085B-017C1F3091FE}"/>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60184254-DB46-86CB-BA9E-F3FCD9E33F93}"/>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511D535C-A184-B82A-8675-565708F0EAD6}"/>
              </a:ext>
            </a:extLst>
          </p:cNvPr>
          <p:cNvSpPr>
            <a:spLocks noGrp="1"/>
          </p:cNvSpPr>
          <p:nvPr>
            <p:ph type="sldNum" sz="quarter" idx="12"/>
          </p:nvPr>
        </p:nvSpPr>
        <p:spPr/>
        <p:txBody>
          <a:bodyPr/>
          <a:lstStyle/>
          <a:p>
            <a:fld id="{B5CEABB6-07DC-46E8-9B57-56EC44A396E5}" type="slidenum">
              <a:rPr lang="en-US" altLang="zh-TW" noProof="0" smtClean="0"/>
              <a:pPr/>
              <a:t>38</a:t>
            </a:fld>
            <a:endParaRPr lang="zh-TW" altLang="en-US" noProof="0"/>
          </a:p>
        </p:txBody>
      </p:sp>
      <p:pic>
        <p:nvPicPr>
          <p:cNvPr id="14" name="圖片 13">
            <a:extLst>
              <a:ext uri="{FF2B5EF4-FFF2-40B4-BE49-F238E27FC236}">
                <a16:creationId xmlns:a16="http://schemas.microsoft.com/office/drawing/2014/main" id="{2D7831A1-84D7-3AB5-275E-578C7BA1EF13}"/>
              </a:ext>
            </a:extLst>
          </p:cNvPr>
          <p:cNvPicPr>
            <a:picLocks noChangeAspect="1"/>
          </p:cNvPicPr>
          <p:nvPr/>
        </p:nvPicPr>
        <p:blipFill>
          <a:blip r:embed="rId3"/>
          <a:stretch>
            <a:fillRect/>
          </a:stretch>
        </p:blipFill>
        <p:spPr>
          <a:xfrm>
            <a:off x="838200" y="2620170"/>
            <a:ext cx="5715000" cy="3333750"/>
          </a:xfrm>
          <a:prstGeom prst="rect">
            <a:avLst/>
          </a:prstGeom>
        </p:spPr>
      </p:pic>
      <p:pic>
        <p:nvPicPr>
          <p:cNvPr id="15" name="圖片 14">
            <a:extLst>
              <a:ext uri="{FF2B5EF4-FFF2-40B4-BE49-F238E27FC236}">
                <a16:creationId xmlns:a16="http://schemas.microsoft.com/office/drawing/2014/main" id="{D3829EE5-151F-273F-2D5C-8CA4EFFC2037}"/>
              </a:ext>
            </a:extLst>
          </p:cNvPr>
          <p:cNvPicPr>
            <a:picLocks noChangeAspect="1"/>
          </p:cNvPicPr>
          <p:nvPr/>
        </p:nvPicPr>
        <p:blipFill>
          <a:blip r:embed="rId4"/>
          <a:stretch>
            <a:fillRect/>
          </a:stretch>
        </p:blipFill>
        <p:spPr>
          <a:xfrm>
            <a:off x="6792976" y="0"/>
            <a:ext cx="5080000" cy="6858000"/>
          </a:xfrm>
          <a:prstGeom prst="rect">
            <a:avLst/>
          </a:prstGeom>
        </p:spPr>
      </p:pic>
    </p:spTree>
    <p:extLst>
      <p:ext uri="{BB962C8B-B14F-4D97-AF65-F5344CB8AC3E}">
        <p14:creationId xmlns:p14="http://schemas.microsoft.com/office/powerpoint/2010/main" val="4280178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1D11D-86A7-9636-7CE4-994DB37137AB}"/>
              </a:ext>
            </a:extLst>
          </p:cNvPr>
          <p:cNvSpPr>
            <a:spLocks noGrp="1"/>
          </p:cNvSpPr>
          <p:nvPr>
            <p:ph type="title"/>
          </p:nvPr>
        </p:nvSpPr>
        <p:spPr>
          <a:xfrm>
            <a:off x="1885156" y="1025527"/>
            <a:ext cx="8421688" cy="1325563"/>
          </a:xfrm>
        </p:spPr>
        <p:txBody>
          <a:bodyPr/>
          <a:lstStyle/>
          <a:p>
            <a:pPr algn="l"/>
            <a:r>
              <a:rPr lang="en-US" altLang="zh-TW" sz="2800">
                <a:latin typeface="Microsoft YaHei UI" panose="020B0503020204020204" pitchFamily="34" charset="-122"/>
                <a:ea typeface="Microsoft YaHei UI" panose="020B0503020204020204" pitchFamily="34" charset="-122"/>
              </a:rPr>
              <a:t>Neural network</a:t>
            </a:r>
            <a:endParaRPr lang="zh-TW" altLang="en-US"/>
          </a:p>
        </p:txBody>
      </p:sp>
      <p:sp>
        <p:nvSpPr>
          <p:cNvPr id="3" name="文字版面配置區 2">
            <a:extLst>
              <a:ext uri="{FF2B5EF4-FFF2-40B4-BE49-F238E27FC236}">
                <a16:creationId xmlns:a16="http://schemas.microsoft.com/office/drawing/2014/main" id="{A87905CD-1076-385E-7ADD-C6F03C395A53}"/>
              </a:ext>
            </a:extLst>
          </p:cNvPr>
          <p:cNvSpPr>
            <a:spLocks noGrp="1"/>
          </p:cNvSpPr>
          <p:nvPr>
            <p:ph type="body" idx="1"/>
          </p:nvPr>
        </p:nvSpPr>
        <p:spPr/>
        <p:txBody>
          <a:bodyPr/>
          <a:lstStyle/>
          <a:p>
            <a:endParaRPr lang="zh-TW" altLang="en-US"/>
          </a:p>
        </p:txBody>
      </p:sp>
      <p:sp>
        <p:nvSpPr>
          <p:cNvPr id="4" name="內容版面配置區 3">
            <a:extLst>
              <a:ext uri="{FF2B5EF4-FFF2-40B4-BE49-F238E27FC236}">
                <a16:creationId xmlns:a16="http://schemas.microsoft.com/office/drawing/2014/main" id="{D2FD843A-25E7-AA14-5C53-F0617CD47366}"/>
              </a:ext>
            </a:extLst>
          </p:cNvPr>
          <p:cNvSpPr>
            <a:spLocks noGrp="1"/>
          </p:cNvSpPr>
          <p:nvPr>
            <p:ph sz="half" idx="2"/>
          </p:nvPr>
        </p:nvSpPr>
        <p:spPr/>
        <p:txBody>
          <a:bodyPr/>
          <a:lstStyle/>
          <a:p>
            <a:endParaRPr lang="zh-TW" altLang="en-US"/>
          </a:p>
        </p:txBody>
      </p:sp>
      <p:sp>
        <p:nvSpPr>
          <p:cNvPr id="5" name="文字版面配置區 4">
            <a:extLst>
              <a:ext uri="{FF2B5EF4-FFF2-40B4-BE49-F238E27FC236}">
                <a16:creationId xmlns:a16="http://schemas.microsoft.com/office/drawing/2014/main" id="{2BC2126D-DDD1-F504-93EA-BC78B747F8C8}"/>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297CA8D8-A318-7B87-E067-B352CBF64352}"/>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CBDD4BED-5EEC-C697-C839-12A08AA28A85}"/>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2D5DD4E2-0AEB-124D-8650-A4189AF0EB7B}"/>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551E3E78-E448-824C-D2C7-CE52C6D10C4F}"/>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025E4A73-5217-16CF-0292-A2230E96F6EE}"/>
              </a:ext>
            </a:extLst>
          </p:cNvPr>
          <p:cNvSpPr>
            <a:spLocks noGrp="1"/>
          </p:cNvSpPr>
          <p:nvPr>
            <p:ph type="sldNum" sz="quarter" idx="12"/>
          </p:nvPr>
        </p:nvSpPr>
        <p:spPr/>
        <p:txBody>
          <a:bodyPr/>
          <a:lstStyle/>
          <a:p>
            <a:fld id="{B5CEABB6-07DC-46E8-9B57-56EC44A396E5}" type="slidenum">
              <a:rPr lang="en-US" altLang="zh-TW" noProof="0" smtClean="0"/>
              <a:pPr/>
              <a:t>39</a:t>
            </a:fld>
            <a:endParaRPr lang="zh-TW" altLang="en-US" noProof="0"/>
          </a:p>
        </p:txBody>
      </p:sp>
      <p:pic>
        <p:nvPicPr>
          <p:cNvPr id="13" name="圖片 12">
            <a:extLst>
              <a:ext uri="{FF2B5EF4-FFF2-40B4-BE49-F238E27FC236}">
                <a16:creationId xmlns:a16="http://schemas.microsoft.com/office/drawing/2014/main" id="{E77DB74C-A724-7927-6609-E15C10BAC627}"/>
              </a:ext>
            </a:extLst>
          </p:cNvPr>
          <p:cNvPicPr>
            <a:picLocks noChangeAspect="1"/>
          </p:cNvPicPr>
          <p:nvPr/>
        </p:nvPicPr>
        <p:blipFill rotWithShape="1">
          <a:blip r:embed="rId3"/>
          <a:srcRect l="40424" t="13009" r="21326" b="10133"/>
          <a:stretch/>
        </p:blipFill>
        <p:spPr>
          <a:xfrm>
            <a:off x="6096000" y="1025527"/>
            <a:ext cx="4663440" cy="5270879"/>
          </a:xfrm>
          <a:prstGeom prst="rect">
            <a:avLst/>
          </a:prstGeom>
        </p:spPr>
      </p:pic>
      <p:pic>
        <p:nvPicPr>
          <p:cNvPr id="17" name="圖片 16">
            <a:extLst>
              <a:ext uri="{FF2B5EF4-FFF2-40B4-BE49-F238E27FC236}">
                <a16:creationId xmlns:a16="http://schemas.microsoft.com/office/drawing/2014/main" id="{AF5EB2DA-C1B4-7C30-C655-CBA29F488696}"/>
              </a:ext>
            </a:extLst>
          </p:cNvPr>
          <p:cNvPicPr>
            <a:picLocks noChangeAspect="1"/>
          </p:cNvPicPr>
          <p:nvPr/>
        </p:nvPicPr>
        <p:blipFill rotWithShape="1">
          <a:blip r:embed="rId4"/>
          <a:srcRect l="1050" t="17600" r="35392" b="8188"/>
          <a:stretch/>
        </p:blipFill>
        <p:spPr>
          <a:xfrm>
            <a:off x="692136" y="2501152"/>
            <a:ext cx="5778528" cy="3795254"/>
          </a:xfrm>
          <a:prstGeom prst="rect">
            <a:avLst/>
          </a:prstGeom>
        </p:spPr>
      </p:pic>
    </p:spTree>
    <p:extLst>
      <p:ext uri="{BB962C8B-B14F-4D97-AF65-F5344CB8AC3E}">
        <p14:creationId xmlns:p14="http://schemas.microsoft.com/office/powerpoint/2010/main" val="8095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18914727-787D-153D-BB9C-3B9394B234E0}"/>
              </a:ext>
            </a:extLst>
          </p:cNvPr>
          <p:cNvSpPr>
            <a:spLocks noGrp="1"/>
          </p:cNvSpPr>
          <p:nvPr>
            <p:ph type="title"/>
          </p:nvPr>
        </p:nvSpPr>
        <p:spPr/>
        <p:txBody>
          <a:bodyPr/>
          <a:lstStyle/>
          <a:p>
            <a:endParaRPr lang="zh-TW" altLang="en-US"/>
          </a:p>
        </p:txBody>
      </p:sp>
      <p:pic>
        <p:nvPicPr>
          <p:cNvPr id="2" name="線上媒體 1" title="Activity Recognition Experiment Using Smartphone Sensors.">
            <a:hlinkClick r:id="" action="ppaction://media"/>
            <a:extLst>
              <a:ext uri="{FF2B5EF4-FFF2-40B4-BE49-F238E27FC236}">
                <a16:creationId xmlns:a16="http://schemas.microsoft.com/office/drawing/2014/main" id="{050E4956-8113-FCCE-2A0D-7D7538BDF01D}"/>
              </a:ext>
            </a:extLst>
          </p:cNvPr>
          <p:cNvPicPr>
            <a:picLocks noGrp="1" noRot="1" noChangeAspect="1"/>
          </p:cNvPicPr>
          <p:nvPr>
            <p:ph sz="half" idx="2"/>
            <a:videoFile r:link="rId1"/>
          </p:nvPr>
        </p:nvPicPr>
        <p:blipFill>
          <a:blip r:embed="rId3"/>
          <a:stretch>
            <a:fillRect/>
          </a:stretch>
        </p:blipFill>
        <p:spPr>
          <a:xfrm>
            <a:off x="5726350" y="1612725"/>
            <a:ext cx="5627450" cy="4219748"/>
          </a:xfrm>
          <a:prstGeom prst="rect">
            <a:avLst/>
          </a:prstGeom>
        </p:spPr>
      </p:pic>
      <p:sp>
        <p:nvSpPr>
          <p:cNvPr id="13" name="文字版面配置區 12">
            <a:extLst>
              <a:ext uri="{FF2B5EF4-FFF2-40B4-BE49-F238E27FC236}">
                <a16:creationId xmlns:a16="http://schemas.microsoft.com/office/drawing/2014/main" id="{4F41148E-12B3-9F95-1F20-715AC2AFEB62}"/>
              </a:ext>
            </a:extLst>
          </p:cNvPr>
          <p:cNvSpPr>
            <a:spLocks noGrp="1"/>
          </p:cNvSpPr>
          <p:nvPr>
            <p:ph type="body" sz="quarter" idx="3"/>
          </p:nvPr>
        </p:nvSpPr>
        <p:spPr/>
        <p:txBody>
          <a:bodyPr/>
          <a:lstStyle/>
          <a:p>
            <a:endParaRPr lang="zh-TW" altLang="en-US"/>
          </a:p>
        </p:txBody>
      </p:sp>
      <p:sp>
        <p:nvSpPr>
          <p:cNvPr id="14" name="內容版面配置區 13">
            <a:extLst>
              <a:ext uri="{FF2B5EF4-FFF2-40B4-BE49-F238E27FC236}">
                <a16:creationId xmlns:a16="http://schemas.microsoft.com/office/drawing/2014/main" id="{5A5DA594-20F9-2803-7DAF-FE09F2950DDE}"/>
              </a:ext>
            </a:extLst>
          </p:cNvPr>
          <p:cNvSpPr>
            <a:spLocks noGrp="1"/>
          </p:cNvSpPr>
          <p:nvPr>
            <p:ph sz="quarter" idx="4"/>
          </p:nvPr>
        </p:nvSpPr>
        <p:spPr/>
        <p:txBody>
          <a:bodyPr/>
          <a:lstStyle/>
          <a:p>
            <a:endParaRPr lang="zh-TW" altLang="en-US"/>
          </a:p>
        </p:txBody>
      </p:sp>
      <p:sp>
        <p:nvSpPr>
          <p:cNvPr id="15" name="文字版面配置區 14">
            <a:extLst>
              <a:ext uri="{FF2B5EF4-FFF2-40B4-BE49-F238E27FC236}">
                <a16:creationId xmlns:a16="http://schemas.microsoft.com/office/drawing/2014/main" id="{5614DED2-FC15-47C0-207D-A8851B7E3553}"/>
              </a:ext>
            </a:extLst>
          </p:cNvPr>
          <p:cNvSpPr>
            <a:spLocks noGrp="1"/>
          </p:cNvSpPr>
          <p:nvPr>
            <p:ph type="body" idx="13"/>
          </p:nvPr>
        </p:nvSpPr>
        <p:spPr/>
        <p:txBody>
          <a:bodyPr/>
          <a:lstStyle/>
          <a:p>
            <a:endParaRPr lang="zh-TW" altLang="en-US"/>
          </a:p>
        </p:txBody>
      </p:sp>
      <p:sp>
        <p:nvSpPr>
          <p:cNvPr id="16" name="內容版面配置區 15">
            <a:extLst>
              <a:ext uri="{FF2B5EF4-FFF2-40B4-BE49-F238E27FC236}">
                <a16:creationId xmlns:a16="http://schemas.microsoft.com/office/drawing/2014/main" id="{2179DCE2-DD30-7977-7DAC-256DDD6146BF}"/>
              </a:ext>
            </a:extLst>
          </p:cNvPr>
          <p:cNvSpPr>
            <a:spLocks noGrp="1"/>
          </p:cNvSpPr>
          <p:nvPr>
            <p:ph sz="half" idx="14"/>
          </p:nvPr>
        </p:nvSpPr>
        <p:spPr/>
        <p:txBody>
          <a:bodyPr/>
          <a:lstStyle/>
          <a:p>
            <a:endParaRPr lang="zh-TW" altLang="en-US"/>
          </a:p>
        </p:txBody>
      </p:sp>
      <p:sp>
        <p:nvSpPr>
          <p:cNvPr id="7" name="日期版面配置區 6">
            <a:extLst>
              <a:ext uri="{FF2B5EF4-FFF2-40B4-BE49-F238E27FC236}">
                <a16:creationId xmlns:a16="http://schemas.microsoft.com/office/drawing/2014/main" id="{2A703993-619C-89DF-D2B3-3C2B3793D487}"/>
              </a:ext>
            </a:extLst>
          </p:cNvPr>
          <p:cNvSpPr>
            <a:spLocks noGrp="1"/>
          </p:cNvSpPr>
          <p:nvPr>
            <p:ph type="dt" sz="half" idx="10"/>
          </p:nvPr>
        </p:nvSpPr>
        <p:spPr/>
        <p:txBody>
          <a:bodyPr/>
          <a:lstStyle/>
          <a:p>
            <a:r>
              <a:rPr lang="en-US" altLang="zh-TW" noProof="0"/>
              <a:t>20XX </a:t>
            </a:r>
            <a:r>
              <a:rPr lang="zh-TW" altLang="en-US" noProof="0"/>
              <a:t>年</a:t>
            </a:r>
          </a:p>
        </p:txBody>
      </p:sp>
      <p:sp>
        <p:nvSpPr>
          <p:cNvPr id="9" name="投影片編號版面配置區 8">
            <a:extLst>
              <a:ext uri="{FF2B5EF4-FFF2-40B4-BE49-F238E27FC236}">
                <a16:creationId xmlns:a16="http://schemas.microsoft.com/office/drawing/2014/main" id="{E9159BAF-2F0E-DBFF-3D0D-4B383A9D9EF7}"/>
              </a:ext>
            </a:extLst>
          </p:cNvPr>
          <p:cNvSpPr>
            <a:spLocks noGrp="1"/>
          </p:cNvSpPr>
          <p:nvPr>
            <p:ph type="sldNum" sz="quarter" idx="12"/>
          </p:nvPr>
        </p:nvSpPr>
        <p:spPr/>
        <p:txBody>
          <a:bodyPr/>
          <a:lstStyle/>
          <a:p>
            <a:fld id="{B5CEABB6-07DC-46E8-9B57-56EC44A396E5}" type="slidenum">
              <a:rPr lang="en-US" altLang="zh-TW" noProof="0" smtClean="0"/>
              <a:pPr/>
              <a:t>4</a:t>
            </a:fld>
            <a:endParaRPr lang="zh-TW" altLang="en-US" noProof="0"/>
          </a:p>
        </p:txBody>
      </p:sp>
      <p:sp>
        <p:nvSpPr>
          <p:cNvPr id="18" name="內容版面配置區 10">
            <a:extLst>
              <a:ext uri="{FF2B5EF4-FFF2-40B4-BE49-F238E27FC236}">
                <a16:creationId xmlns:a16="http://schemas.microsoft.com/office/drawing/2014/main" id="{D4ACB64E-865D-3CE8-D3A3-5EAAAB4D886D}"/>
              </a:ext>
            </a:extLst>
          </p:cNvPr>
          <p:cNvSpPr txBox="1">
            <a:spLocks/>
          </p:cNvSpPr>
          <p:nvPr/>
        </p:nvSpPr>
        <p:spPr>
          <a:xfrm>
            <a:off x="1377819" y="2451498"/>
            <a:ext cx="3943627" cy="19978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icrosoft JhengHei UI" panose="020B0604030504040204" pitchFamily="34" charset="-120"/>
                <a:ea typeface="Microsoft JhengHei UI" panose="020B0604030504040204" pitchFamily="34" charset="-120"/>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icrosoft JhengHei UI" panose="020B0604030504040204" pitchFamily="34" charset="-120"/>
                <a:ea typeface="Microsoft JhengHei UI" panose="020B0604030504040204" pitchFamily="34" charset="-120"/>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icrosoft JhengHei UI" panose="020B0604030504040204" pitchFamily="34" charset="-120"/>
                <a:ea typeface="Microsoft JhengHei UI" panose="020B0604030504040204" pitchFamily="34" charset="-120"/>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icrosoft JhengHei UI" panose="020B0604030504040204" pitchFamily="34" charset="-120"/>
                <a:ea typeface="Microsoft JhengHei UI" panose="020B0604030504040204" pitchFamily="34" charset="-120"/>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600" b="1">
                <a:solidFill>
                  <a:srgbClr val="555555"/>
                </a:solidFill>
                <a:latin typeface="微軟正黑體" panose="020B0604030504040204" pitchFamily="34" charset="-120"/>
                <a:ea typeface="微軟正黑體" panose="020B0604030504040204" pitchFamily="34" charset="-120"/>
              </a:rPr>
              <a:t>數據收集自 </a:t>
            </a:r>
            <a:r>
              <a:rPr lang="en-US" altLang="zh-TW" sz="1600" b="1">
                <a:solidFill>
                  <a:srgbClr val="555555"/>
                </a:solidFill>
                <a:latin typeface="微軟正黑體" panose="020B0604030504040204" pitchFamily="34" charset="-120"/>
                <a:ea typeface="微軟正黑體" panose="020B0604030504040204" pitchFamily="34" charset="-120"/>
              </a:rPr>
              <a:t>30 </a:t>
            </a:r>
            <a:r>
              <a:rPr lang="zh-TW" altLang="en-US" sz="1600" b="1">
                <a:solidFill>
                  <a:srgbClr val="555555"/>
                </a:solidFill>
                <a:latin typeface="微軟正黑體" panose="020B0604030504040204" pitchFamily="34" charset="-120"/>
                <a:ea typeface="微軟正黑體" panose="020B0604030504040204" pitchFamily="34" charset="-120"/>
              </a:rPr>
              <a:t>名年齡在 </a:t>
            </a:r>
            <a:r>
              <a:rPr lang="en-US" altLang="zh-TW" sz="1600" b="1">
                <a:solidFill>
                  <a:srgbClr val="555555"/>
                </a:solidFill>
                <a:latin typeface="微軟正黑體" panose="020B0604030504040204" pitchFamily="34" charset="-120"/>
                <a:ea typeface="微軟正黑體" panose="020B0604030504040204" pitchFamily="34" charset="-120"/>
              </a:rPr>
              <a:t>19 </a:t>
            </a:r>
            <a:r>
              <a:rPr lang="zh-TW" altLang="en-US" sz="1600" b="1">
                <a:solidFill>
                  <a:srgbClr val="555555"/>
                </a:solidFill>
                <a:latin typeface="微軟正黑體" panose="020B0604030504040204" pitchFamily="34" charset="-120"/>
                <a:ea typeface="微軟正黑體" panose="020B0604030504040204" pitchFamily="34" charset="-120"/>
              </a:rPr>
              <a:t>至 </a:t>
            </a:r>
            <a:r>
              <a:rPr lang="en-US" altLang="zh-TW" sz="1600" b="1">
                <a:solidFill>
                  <a:srgbClr val="555555"/>
                </a:solidFill>
                <a:latin typeface="微軟正黑體" panose="020B0604030504040204" pitchFamily="34" charset="-120"/>
                <a:ea typeface="微軟正黑體" panose="020B0604030504040204" pitchFamily="34" charset="-120"/>
              </a:rPr>
              <a:t>48 </a:t>
            </a:r>
            <a:r>
              <a:rPr lang="zh-TW" altLang="en-US" sz="1600" b="1">
                <a:solidFill>
                  <a:srgbClr val="555555"/>
                </a:solidFill>
                <a:latin typeface="微軟正黑體" panose="020B0604030504040204" pitchFamily="34" charset="-120"/>
                <a:ea typeface="微軟正黑體" panose="020B0604030504040204" pitchFamily="34" charset="-120"/>
              </a:rPr>
              <a:t>歲之間的受試者，他們佩戴記錄運動數據的腰間智能手機時進行 </a:t>
            </a:r>
            <a:r>
              <a:rPr lang="en-US" altLang="zh-TW" sz="1600" b="1">
                <a:solidFill>
                  <a:srgbClr val="555555"/>
                </a:solidFill>
                <a:latin typeface="微軟正黑體" panose="020B0604030504040204" pitchFamily="34" charset="-120"/>
                <a:ea typeface="微軟正黑體" panose="020B0604030504040204" pitchFamily="34" charset="-120"/>
              </a:rPr>
              <a:t>6 </a:t>
            </a:r>
            <a:r>
              <a:rPr lang="zh-TW" altLang="en-US" sz="1600" b="1">
                <a:solidFill>
                  <a:srgbClr val="555555"/>
                </a:solidFill>
                <a:latin typeface="微軟正黑體" panose="020B0604030504040204" pitchFamily="34" charset="-120"/>
                <a:ea typeface="微軟正黑體" panose="020B0604030504040204" pitchFamily="34" charset="-120"/>
              </a:rPr>
              <a:t>種標準活動中的一種。記錄每個受試者活動，並從這些影片中標記運動數據。</a:t>
            </a:r>
            <a:endParaRPr lang="en-US" altLang="zh-TW" sz="1600" b="1">
              <a:solidFill>
                <a:srgbClr val="555555"/>
              </a:solidFill>
              <a:latin typeface="微軟正黑體" panose="020B0604030504040204" pitchFamily="34" charset="-120"/>
              <a:ea typeface="微軟正黑體" panose="020B0604030504040204" pitchFamily="34" charset="-120"/>
            </a:endParaRPr>
          </a:p>
          <a:p>
            <a:r>
              <a:rPr lang="zh-TW" altLang="en-US" sz="1600" b="1" noProof="1">
                <a:solidFill>
                  <a:srgbClr val="555555"/>
                </a:solidFill>
                <a:latin typeface="微軟正黑體" panose="020B0604030504040204" pitchFamily="34" charset="-120"/>
                <a:ea typeface="微軟正黑體" panose="020B0604030504040204" pitchFamily="34" charset="-120"/>
              </a:rPr>
              <a:t>影片如右</a:t>
            </a:r>
            <a:endParaRPr lang="en-US" altLang="zh-TW" sz="1600" b="1" noProof="1">
              <a:solidFill>
                <a:srgbClr val="555555"/>
              </a:solidFill>
              <a:latin typeface="微軟正黑體" panose="020B0604030504040204" pitchFamily="34" charset="-120"/>
              <a:ea typeface="微軟正黑體" panose="020B0604030504040204" pitchFamily="34" charset="-120"/>
            </a:endParaRPr>
          </a:p>
          <a:p>
            <a:endParaRPr lang="en-US" altLang="zh-TW" sz="1600" b="1" noProof="1">
              <a:solidFill>
                <a:srgbClr val="555555"/>
              </a:solidFill>
              <a:latin typeface="微軟正黑體" panose="020B0604030504040204" pitchFamily="34" charset="-120"/>
              <a:ea typeface="微軟正黑體" panose="020B0604030504040204" pitchFamily="34" charset="-120"/>
            </a:endParaRPr>
          </a:p>
          <a:p>
            <a:r>
              <a:rPr lang="zh-TW" altLang="en-US" sz="1600" b="1" i="0">
                <a:solidFill>
                  <a:srgbClr val="555555"/>
                </a:solidFill>
                <a:effectLst/>
                <a:latin typeface="微軟正黑體" panose="020B0604030504040204" pitchFamily="34" charset="-120"/>
                <a:ea typeface="微軟正黑體" panose="020B0604030504040204" pitchFamily="34" charset="-120"/>
              </a:rPr>
              <a:t>以 </a:t>
            </a:r>
            <a:r>
              <a:rPr lang="en-US" altLang="zh-TW" sz="1600" b="1" i="0">
                <a:effectLst/>
                <a:latin typeface="微軟正黑體" panose="020B0604030504040204" pitchFamily="34" charset="-120"/>
                <a:ea typeface="微軟正黑體" panose="020B0604030504040204" pitchFamily="34" charset="-120"/>
              </a:rPr>
              <a:t>50 Hz</a:t>
            </a:r>
            <a:r>
              <a:rPr lang="zh-TW" altLang="en-US" sz="1600" b="1" i="0">
                <a:solidFill>
                  <a:srgbClr val="555555"/>
                </a:solidFill>
                <a:effectLst/>
                <a:latin typeface="微軟正黑體" panose="020B0604030504040204" pitchFamily="34" charset="-120"/>
                <a:ea typeface="微軟正黑體" panose="020B0604030504040204" pitchFamily="34" charset="-120"/>
              </a:rPr>
              <a:t>（即每秒 </a:t>
            </a:r>
            <a:r>
              <a:rPr lang="en-US" altLang="zh-TW" sz="1600" b="1" i="0">
                <a:solidFill>
                  <a:srgbClr val="555555"/>
                </a:solidFill>
                <a:effectLst/>
                <a:latin typeface="微軟正黑體" panose="020B0604030504040204" pitchFamily="34" charset="-120"/>
                <a:ea typeface="微軟正黑體" panose="020B0604030504040204" pitchFamily="34" charset="-120"/>
              </a:rPr>
              <a:t>50 </a:t>
            </a:r>
            <a:r>
              <a:rPr lang="zh-TW" altLang="en-US" sz="1600" b="1" i="0">
                <a:solidFill>
                  <a:srgbClr val="555555"/>
                </a:solidFill>
                <a:effectLst/>
                <a:latin typeface="微軟正黑體" panose="020B0604030504040204" pitchFamily="34" charset="-120"/>
                <a:ea typeface="微軟正黑體" panose="020B0604030504040204" pitchFamily="34" charset="-120"/>
              </a:rPr>
              <a:t>個數據點）記錄觀察結果。每個受試者執行兩次活動序列，</a:t>
            </a:r>
            <a:endParaRPr lang="en-US" altLang="zh-TW" sz="1600" b="1" i="0">
              <a:solidFill>
                <a:srgbClr val="555555"/>
              </a:solidFill>
              <a:effectLst/>
              <a:latin typeface="微軟正黑體" panose="020B0604030504040204" pitchFamily="34" charset="-120"/>
              <a:ea typeface="微軟正黑體" panose="020B0604030504040204" pitchFamily="34" charset="-120"/>
            </a:endParaRPr>
          </a:p>
          <a:p>
            <a:r>
              <a:rPr lang="zh-TW" altLang="en-US" sz="1600" b="1" i="0">
                <a:solidFill>
                  <a:srgbClr val="555555"/>
                </a:solidFill>
                <a:effectLst/>
                <a:latin typeface="微軟正黑體" panose="020B0604030504040204" pitchFamily="34" charset="-120"/>
                <a:ea typeface="微軟正黑體" panose="020B0604030504040204" pitchFamily="34" charset="-120"/>
              </a:rPr>
              <a:t>一次將設備放在他們的左側，</a:t>
            </a:r>
            <a:endParaRPr lang="en-US" altLang="zh-TW" sz="1600" b="1" i="0">
              <a:solidFill>
                <a:srgbClr val="555555"/>
              </a:solidFill>
              <a:effectLst/>
              <a:latin typeface="微軟正黑體" panose="020B0604030504040204" pitchFamily="34" charset="-120"/>
              <a:ea typeface="微軟正黑體" panose="020B0604030504040204" pitchFamily="34" charset="-120"/>
            </a:endParaRPr>
          </a:p>
          <a:p>
            <a:r>
              <a:rPr lang="zh-TW" altLang="en-US" sz="1600" b="1" i="0">
                <a:solidFill>
                  <a:srgbClr val="555555"/>
                </a:solidFill>
                <a:effectLst/>
                <a:latin typeface="微軟正黑體" panose="020B0604030504040204" pitchFamily="34" charset="-120"/>
                <a:ea typeface="微軟正黑體" panose="020B0604030504040204" pitchFamily="34" charset="-120"/>
              </a:rPr>
              <a:t>一次將設備放在他們的右側。</a:t>
            </a:r>
            <a:endParaRPr lang="zh-TW" altLang="en-US" sz="1600" b="1" noProof="1">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173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BB2D6-FD2C-BDC4-7C6C-EC1D9EEF28AE}"/>
              </a:ext>
            </a:extLst>
          </p:cNvPr>
          <p:cNvSpPr>
            <a:spLocks noGrp="1"/>
          </p:cNvSpPr>
          <p:nvPr>
            <p:ph type="title"/>
          </p:nvPr>
        </p:nvSpPr>
        <p:spPr>
          <a:xfrm>
            <a:off x="1243104" y="1654442"/>
            <a:ext cx="8421688" cy="1325563"/>
          </a:xfrm>
        </p:spPr>
        <p:txBody>
          <a:bodyPr/>
          <a:lstStyle/>
          <a:p>
            <a:pPr algn="l"/>
            <a:r>
              <a:rPr lang="en-US" altLang="zh-TW"/>
              <a:t>Training strategy</a:t>
            </a:r>
            <a:endParaRPr lang="zh-TW" altLang="en-US"/>
          </a:p>
        </p:txBody>
      </p:sp>
      <p:sp>
        <p:nvSpPr>
          <p:cNvPr id="3" name="文字版面配置區 2">
            <a:extLst>
              <a:ext uri="{FF2B5EF4-FFF2-40B4-BE49-F238E27FC236}">
                <a16:creationId xmlns:a16="http://schemas.microsoft.com/office/drawing/2014/main" id="{2792F887-AC0D-BCA4-72B6-B9C3577A586B}"/>
              </a:ext>
            </a:extLst>
          </p:cNvPr>
          <p:cNvSpPr>
            <a:spLocks noGrp="1"/>
          </p:cNvSpPr>
          <p:nvPr>
            <p:ph type="body" idx="1"/>
          </p:nvPr>
        </p:nvSpPr>
        <p:spPr>
          <a:xfrm>
            <a:off x="582238" y="3296218"/>
            <a:ext cx="5717977" cy="1076776"/>
          </a:xfrm>
        </p:spPr>
        <p:txBody>
          <a:bodyPr/>
          <a:lstStyle/>
          <a:p>
            <a:pPr algn="ctr"/>
            <a:r>
              <a:rPr lang="zh-TW" altLang="en-US"/>
              <a:t>可以看到</a:t>
            </a:r>
            <a:r>
              <a:rPr lang="en-US" altLang="zh-TW"/>
              <a:t>training error(</a:t>
            </a:r>
            <a:r>
              <a:rPr lang="zh-TW" altLang="en-US"/>
              <a:t>也就是誤差</a:t>
            </a:r>
            <a:r>
              <a:rPr lang="en-US" altLang="zh-TW"/>
              <a:t>)</a:t>
            </a:r>
          </a:p>
          <a:p>
            <a:pPr algn="ctr"/>
            <a:r>
              <a:rPr lang="zh-TW" altLang="en-US"/>
              <a:t>從一開始</a:t>
            </a:r>
            <a:r>
              <a:rPr lang="en-US" altLang="zh-TW">
                <a:effectLst/>
              </a:rPr>
              <a:t>1.3221,</a:t>
            </a:r>
            <a:r>
              <a:rPr lang="zh-TW" altLang="en-US">
                <a:effectLst/>
              </a:rPr>
              <a:t>到</a:t>
            </a:r>
            <a:r>
              <a:rPr lang="en-US" altLang="zh-TW">
                <a:effectLst/>
              </a:rPr>
              <a:t>1000</a:t>
            </a:r>
            <a:r>
              <a:rPr lang="zh-TW" altLang="en-US">
                <a:effectLst/>
              </a:rPr>
              <a:t>回合後</a:t>
            </a:r>
            <a:r>
              <a:rPr lang="zh-TW" altLang="en-US"/>
              <a:t>降為</a:t>
            </a:r>
            <a:r>
              <a:rPr lang="en-US" altLang="zh-TW">
                <a:effectLst/>
              </a:rPr>
              <a:t>0.00989382(</a:t>
            </a:r>
            <a:r>
              <a:rPr lang="zh-TW" altLang="en-US">
                <a:effectLst/>
              </a:rPr>
              <a:t>幾乎沒誤差</a:t>
            </a:r>
            <a:r>
              <a:rPr lang="en-US" altLang="zh-TW">
                <a:effectLst/>
              </a:rPr>
              <a:t>). </a:t>
            </a:r>
            <a:endParaRPr lang="zh-TW" altLang="en-US"/>
          </a:p>
        </p:txBody>
      </p:sp>
      <p:sp>
        <p:nvSpPr>
          <p:cNvPr id="4" name="內容版面配置區 3">
            <a:extLst>
              <a:ext uri="{FF2B5EF4-FFF2-40B4-BE49-F238E27FC236}">
                <a16:creationId xmlns:a16="http://schemas.microsoft.com/office/drawing/2014/main" id="{24AC36DD-7E21-4C85-7C62-F187FF8D5C79}"/>
              </a:ext>
            </a:extLst>
          </p:cNvPr>
          <p:cNvSpPr>
            <a:spLocks noGrp="1"/>
          </p:cNvSpPr>
          <p:nvPr>
            <p:ph sz="half" idx="2"/>
          </p:nvPr>
        </p:nvSpPr>
        <p:spPr/>
        <p:txBody>
          <a:bodyPr/>
          <a:lstStyle/>
          <a:p>
            <a:endParaRPr lang="zh-TW" altLang="en-US"/>
          </a:p>
        </p:txBody>
      </p:sp>
      <p:sp>
        <p:nvSpPr>
          <p:cNvPr id="5" name="文字版面配置區 4">
            <a:extLst>
              <a:ext uri="{FF2B5EF4-FFF2-40B4-BE49-F238E27FC236}">
                <a16:creationId xmlns:a16="http://schemas.microsoft.com/office/drawing/2014/main" id="{70E37021-BF0F-0F19-40F3-77ADD4683A8F}"/>
              </a:ext>
            </a:extLst>
          </p:cNvPr>
          <p:cNvSpPr>
            <a:spLocks noGrp="1"/>
          </p:cNvSpPr>
          <p:nvPr>
            <p:ph type="body" sz="quarter" idx="3"/>
          </p:nvPr>
        </p:nvSpPr>
        <p:spPr/>
        <p:txBody>
          <a:bodyPr/>
          <a:lstStyle/>
          <a:p>
            <a:endParaRPr lang="zh-TW" altLang="en-US"/>
          </a:p>
        </p:txBody>
      </p:sp>
      <p:sp>
        <p:nvSpPr>
          <p:cNvPr id="6" name="內容版面配置區 5">
            <a:extLst>
              <a:ext uri="{FF2B5EF4-FFF2-40B4-BE49-F238E27FC236}">
                <a16:creationId xmlns:a16="http://schemas.microsoft.com/office/drawing/2014/main" id="{00845E89-8909-8C02-B2E5-9AC9F96989D7}"/>
              </a:ext>
            </a:extLst>
          </p:cNvPr>
          <p:cNvSpPr>
            <a:spLocks noGrp="1"/>
          </p:cNvSpPr>
          <p:nvPr>
            <p:ph sz="quarter" idx="4"/>
          </p:nvPr>
        </p:nvSpPr>
        <p:spPr/>
        <p:txBody>
          <a:bodyPr/>
          <a:lstStyle/>
          <a:p>
            <a:endParaRPr lang="zh-TW" altLang="en-US"/>
          </a:p>
        </p:txBody>
      </p:sp>
      <p:sp>
        <p:nvSpPr>
          <p:cNvPr id="7" name="文字版面配置區 6">
            <a:extLst>
              <a:ext uri="{FF2B5EF4-FFF2-40B4-BE49-F238E27FC236}">
                <a16:creationId xmlns:a16="http://schemas.microsoft.com/office/drawing/2014/main" id="{831FED5E-79ED-EBA5-4FC0-FAA4FE963262}"/>
              </a:ext>
            </a:extLst>
          </p:cNvPr>
          <p:cNvSpPr>
            <a:spLocks noGrp="1"/>
          </p:cNvSpPr>
          <p:nvPr>
            <p:ph type="body" idx="13"/>
          </p:nvPr>
        </p:nvSpPr>
        <p:spPr/>
        <p:txBody>
          <a:bodyPr/>
          <a:lstStyle/>
          <a:p>
            <a:endParaRPr lang="zh-TW" altLang="en-US"/>
          </a:p>
        </p:txBody>
      </p:sp>
      <p:sp>
        <p:nvSpPr>
          <p:cNvPr id="8" name="內容版面配置區 7">
            <a:extLst>
              <a:ext uri="{FF2B5EF4-FFF2-40B4-BE49-F238E27FC236}">
                <a16:creationId xmlns:a16="http://schemas.microsoft.com/office/drawing/2014/main" id="{7253F622-C1A9-0336-7B3B-1695524326D4}"/>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0248CAFE-6641-FF39-F5CF-C33C66615A7D}"/>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67999F04-2C0C-8E2E-55A5-D52DACC23273}"/>
              </a:ext>
            </a:extLst>
          </p:cNvPr>
          <p:cNvSpPr>
            <a:spLocks noGrp="1"/>
          </p:cNvSpPr>
          <p:nvPr>
            <p:ph type="sldNum" sz="quarter" idx="12"/>
          </p:nvPr>
        </p:nvSpPr>
        <p:spPr/>
        <p:txBody>
          <a:bodyPr/>
          <a:lstStyle/>
          <a:p>
            <a:fld id="{B5CEABB6-07DC-46E8-9B57-56EC44A396E5}" type="slidenum">
              <a:rPr lang="en-US" altLang="zh-TW" noProof="0" smtClean="0"/>
              <a:pPr/>
              <a:t>40</a:t>
            </a:fld>
            <a:endParaRPr lang="zh-TW" altLang="en-US" noProof="0"/>
          </a:p>
        </p:txBody>
      </p:sp>
      <p:pic>
        <p:nvPicPr>
          <p:cNvPr id="17" name="圖片 16">
            <a:extLst>
              <a:ext uri="{FF2B5EF4-FFF2-40B4-BE49-F238E27FC236}">
                <a16:creationId xmlns:a16="http://schemas.microsoft.com/office/drawing/2014/main" id="{939F8D1C-8D6F-7E52-9EE2-0F79AED6EE0B}"/>
              </a:ext>
            </a:extLst>
          </p:cNvPr>
          <p:cNvPicPr>
            <a:picLocks noChangeAspect="1"/>
          </p:cNvPicPr>
          <p:nvPr/>
        </p:nvPicPr>
        <p:blipFill>
          <a:blip r:embed="rId3"/>
          <a:stretch>
            <a:fillRect/>
          </a:stretch>
        </p:blipFill>
        <p:spPr>
          <a:xfrm>
            <a:off x="6466689" y="170926"/>
            <a:ext cx="4887111" cy="3258074"/>
          </a:xfrm>
          <a:prstGeom prst="rect">
            <a:avLst/>
          </a:prstGeom>
        </p:spPr>
      </p:pic>
      <p:pic>
        <p:nvPicPr>
          <p:cNvPr id="18" name="圖片 17">
            <a:extLst>
              <a:ext uri="{FF2B5EF4-FFF2-40B4-BE49-F238E27FC236}">
                <a16:creationId xmlns:a16="http://schemas.microsoft.com/office/drawing/2014/main" id="{ED66159A-006E-6B4E-43C3-E565EB51D966}"/>
              </a:ext>
            </a:extLst>
          </p:cNvPr>
          <p:cNvPicPr>
            <a:picLocks noChangeAspect="1"/>
          </p:cNvPicPr>
          <p:nvPr/>
        </p:nvPicPr>
        <p:blipFill>
          <a:blip r:embed="rId4"/>
          <a:stretch>
            <a:fillRect/>
          </a:stretch>
        </p:blipFill>
        <p:spPr>
          <a:xfrm>
            <a:off x="6466689" y="3429000"/>
            <a:ext cx="4887111" cy="3258074"/>
          </a:xfrm>
          <a:prstGeom prst="rect">
            <a:avLst/>
          </a:prstGeom>
        </p:spPr>
      </p:pic>
    </p:spTree>
    <p:extLst>
      <p:ext uri="{BB962C8B-B14F-4D97-AF65-F5344CB8AC3E}">
        <p14:creationId xmlns:p14="http://schemas.microsoft.com/office/powerpoint/2010/main" val="73282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C2045D-D4EC-A316-7C4B-052362C8C38D}"/>
              </a:ext>
            </a:extLst>
          </p:cNvPr>
          <p:cNvSpPr>
            <a:spLocks noGrp="1"/>
          </p:cNvSpPr>
          <p:nvPr>
            <p:ph type="title"/>
          </p:nvPr>
        </p:nvSpPr>
        <p:spPr/>
        <p:txBody>
          <a:bodyPr/>
          <a:lstStyle/>
          <a:p>
            <a:pPr algn="l"/>
            <a:r>
              <a:rPr lang="en-US" altLang="zh-TW"/>
              <a:t>Testing analysis</a:t>
            </a:r>
            <a:endParaRPr lang="zh-TW" altLang="en-US"/>
          </a:p>
        </p:txBody>
      </p:sp>
      <p:sp>
        <p:nvSpPr>
          <p:cNvPr id="3" name="文字版面配置區 2">
            <a:extLst>
              <a:ext uri="{FF2B5EF4-FFF2-40B4-BE49-F238E27FC236}">
                <a16:creationId xmlns:a16="http://schemas.microsoft.com/office/drawing/2014/main" id="{E7C3420E-71AC-0F9D-2150-2E0FFC683705}"/>
              </a:ext>
            </a:extLst>
          </p:cNvPr>
          <p:cNvSpPr>
            <a:spLocks noGrp="1"/>
          </p:cNvSpPr>
          <p:nvPr>
            <p:ph type="body" idx="1"/>
          </p:nvPr>
        </p:nvSpPr>
        <p:spPr>
          <a:xfrm>
            <a:off x="1243104" y="2830513"/>
            <a:ext cx="9705792" cy="770335"/>
          </a:xfrm>
        </p:spPr>
        <p:txBody>
          <a:bodyPr/>
          <a:lstStyle/>
          <a:p>
            <a:pPr algn="ctr"/>
            <a:endParaRPr lang="en-US" altLang="zh-TW" b="0" i="0">
              <a:solidFill>
                <a:srgbClr val="000000"/>
              </a:solidFill>
              <a:effectLst/>
              <a:latin typeface="Roboto" panose="02000000000000000000" pitchFamily="2" charset="0"/>
            </a:endParaRPr>
          </a:p>
          <a:p>
            <a:pPr algn="ctr"/>
            <a:r>
              <a:rPr lang="zh-TW" altLang="en-US">
                <a:solidFill>
                  <a:srgbClr val="000000"/>
                </a:solidFill>
                <a:latin typeface="Roboto" panose="02000000000000000000" pitchFamily="2" charset="0"/>
              </a:rPr>
              <a:t>改為取</a:t>
            </a:r>
            <a:r>
              <a:rPr lang="en-US" altLang="zh-TW">
                <a:solidFill>
                  <a:srgbClr val="000000"/>
                </a:solidFill>
                <a:latin typeface="Roboto" panose="02000000000000000000" pitchFamily="2" charset="0"/>
              </a:rPr>
              <a:t>20%</a:t>
            </a:r>
            <a:r>
              <a:rPr lang="zh-TW" altLang="en-US">
                <a:solidFill>
                  <a:srgbClr val="000000"/>
                </a:solidFill>
                <a:latin typeface="Roboto" panose="02000000000000000000" pitchFamily="2" charset="0"/>
              </a:rPr>
              <a:t>資料作為測資，</a:t>
            </a:r>
            <a:r>
              <a:rPr lang="en-US" altLang="zh-TW">
                <a:solidFill>
                  <a:srgbClr val="000000"/>
                </a:solidFill>
                <a:latin typeface="Roboto" panose="02000000000000000000" pitchFamily="2" charset="0"/>
              </a:rPr>
              <a:t>60%</a:t>
            </a:r>
            <a:r>
              <a:rPr lang="zh-TW" altLang="en-US">
                <a:solidFill>
                  <a:srgbClr val="000000"/>
                </a:solidFill>
                <a:latin typeface="Roboto" panose="02000000000000000000" pitchFamily="2" charset="0"/>
              </a:rPr>
              <a:t>訓練</a:t>
            </a:r>
            <a:r>
              <a:rPr lang="en-US" altLang="zh-TW">
                <a:solidFill>
                  <a:srgbClr val="000000"/>
                </a:solidFill>
                <a:latin typeface="Roboto" panose="02000000000000000000" pitchFamily="2" charset="0"/>
              </a:rPr>
              <a:t>20%</a:t>
            </a:r>
            <a:r>
              <a:rPr lang="zh-TW" altLang="en-US">
                <a:solidFill>
                  <a:srgbClr val="000000"/>
                </a:solidFill>
                <a:latin typeface="Roboto" panose="02000000000000000000" pitchFamily="2" charset="0"/>
              </a:rPr>
              <a:t>選擇。</a:t>
            </a:r>
            <a:endParaRPr lang="en-US" altLang="zh-TW">
              <a:solidFill>
                <a:srgbClr val="000000"/>
              </a:solidFill>
              <a:latin typeface="Roboto" panose="02000000000000000000" pitchFamily="2" charset="0"/>
            </a:endParaRPr>
          </a:p>
          <a:p>
            <a:pPr algn="ctr"/>
            <a:r>
              <a:rPr lang="zh-TW" altLang="en-US" b="0" i="0">
                <a:solidFill>
                  <a:srgbClr val="000000"/>
                </a:solidFill>
                <a:effectLst/>
                <a:latin typeface="Roboto" panose="02000000000000000000" pitchFamily="2" charset="0"/>
              </a:rPr>
              <a:t>正如我們所看到的，模型可以正確預測的實例數量是 </a:t>
            </a:r>
            <a:r>
              <a:rPr lang="en-US" altLang="zh-TW" b="0" i="0">
                <a:solidFill>
                  <a:srgbClr val="000000"/>
                </a:solidFill>
                <a:effectLst/>
                <a:latin typeface="Roboto" panose="02000000000000000000" pitchFamily="2" charset="0"/>
              </a:rPr>
              <a:t>2012</a:t>
            </a:r>
            <a:r>
              <a:rPr lang="zh-TW" altLang="en-US" b="0" i="0">
                <a:solidFill>
                  <a:srgbClr val="000000"/>
                </a:solidFill>
                <a:effectLst/>
                <a:latin typeface="Roboto" panose="02000000000000000000" pitchFamily="2" charset="0"/>
              </a:rPr>
              <a:t>，</a:t>
            </a:r>
            <a:endParaRPr lang="en-US" altLang="zh-TW" b="0" i="0">
              <a:solidFill>
                <a:srgbClr val="000000"/>
              </a:solidFill>
              <a:effectLst/>
              <a:latin typeface="Roboto" panose="02000000000000000000" pitchFamily="2" charset="0"/>
            </a:endParaRPr>
          </a:p>
          <a:p>
            <a:pPr algn="ctr"/>
            <a:r>
              <a:rPr lang="zh-TW" altLang="en-US" b="0" i="0">
                <a:solidFill>
                  <a:srgbClr val="000000"/>
                </a:solidFill>
                <a:effectLst/>
                <a:latin typeface="Roboto" panose="02000000000000000000" pitchFamily="2" charset="0"/>
              </a:rPr>
              <a:t>而它錯誤分類的只有 </a:t>
            </a:r>
            <a:r>
              <a:rPr lang="en-US" altLang="zh-TW" b="0" i="0">
                <a:solidFill>
                  <a:srgbClr val="000000"/>
                </a:solidFill>
                <a:effectLst/>
                <a:latin typeface="Roboto" panose="02000000000000000000" pitchFamily="2" charset="0"/>
              </a:rPr>
              <a:t>47</a:t>
            </a:r>
            <a:r>
              <a:rPr lang="zh-TW" altLang="en-US" b="0" i="0">
                <a:solidFill>
                  <a:srgbClr val="000000"/>
                </a:solidFill>
                <a:effectLst/>
                <a:latin typeface="Roboto" panose="02000000000000000000" pitchFamily="2" charset="0"/>
              </a:rPr>
              <a:t>。這表明</a:t>
            </a:r>
            <a:r>
              <a:rPr lang="zh-TW" altLang="en-US">
                <a:solidFill>
                  <a:srgbClr val="000000"/>
                </a:solidFill>
                <a:latin typeface="Roboto" panose="02000000000000000000" pitchFamily="2" charset="0"/>
              </a:rPr>
              <a:t>此</a:t>
            </a:r>
            <a:r>
              <a:rPr lang="zh-TW" altLang="en-US" b="0" i="0">
                <a:solidFill>
                  <a:srgbClr val="000000"/>
                </a:solidFill>
                <a:effectLst/>
                <a:latin typeface="Roboto" panose="02000000000000000000" pitchFamily="2" charset="0"/>
              </a:rPr>
              <a:t>預測模型具有很高的分類精度。</a:t>
            </a:r>
            <a:endParaRPr lang="zh-TW" altLang="en-US"/>
          </a:p>
        </p:txBody>
      </p:sp>
      <p:sp>
        <p:nvSpPr>
          <p:cNvPr id="6" name="內容版面配置區 5">
            <a:extLst>
              <a:ext uri="{FF2B5EF4-FFF2-40B4-BE49-F238E27FC236}">
                <a16:creationId xmlns:a16="http://schemas.microsoft.com/office/drawing/2014/main" id="{72B91639-5C1B-451C-D634-EF5055F45E8C}"/>
              </a:ext>
            </a:extLst>
          </p:cNvPr>
          <p:cNvSpPr>
            <a:spLocks noGrp="1"/>
          </p:cNvSpPr>
          <p:nvPr>
            <p:ph sz="quarter" idx="4"/>
          </p:nvPr>
        </p:nvSpPr>
        <p:spPr/>
        <p:txBody>
          <a:bodyPr/>
          <a:lstStyle/>
          <a:p>
            <a:endParaRPr lang="zh-TW" altLang="en-US"/>
          </a:p>
        </p:txBody>
      </p:sp>
      <p:sp>
        <p:nvSpPr>
          <p:cNvPr id="8" name="內容版面配置區 7">
            <a:extLst>
              <a:ext uri="{FF2B5EF4-FFF2-40B4-BE49-F238E27FC236}">
                <a16:creationId xmlns:a16="http://schemas.microsoft.com/office/drawing/2014/main" id="{31F84B73-BBC4-9450-E84D-7FFCE1217F52}"/>
              </a:ext>
            </a:extLst>
          </p:cNvPr>
          <p:cNvSpPr>
            <a:spLocks noGrp="1"/>
          </p:cNvSpPr>
          <p:nvPr>
            <p:ph sz="half" idx="14"/>
          </p:nvPr>
        </p:nvSpPr>
        <p:spPr/>
        <p:txBody>
          <a:bodyPr/>
          <a:lstStyle/>
          <a:p>
            <a:endParaRPr lang="zh-TW" altLang="en-US"/>
          </a:p>
        </p:txBody>
      </p:sp>
      <p:sp>
        <p:nvSpPr>
          <p:cNvPr id="9" name="日期版面配置區 8">
            <a:extLst>
              <a:ext uri="{FF2B5EF4-FFF2-40B4-BE49-F238E27FC236}">
                <a16:creationId xmlns:a16="http://schemas.microsoft.com/office/drawing/2014/main" id="{29FD9450-4598-AE99-39E2-71C33C17DB1D}"/>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6D631A80-F1C3-6F2B-7066-2DB926D90E2C}"/>
              </a:ext>
            </a:extLst>
          </p:cNvPr>
          <p:cNvSpPr>
            <a:spLocks noGrp="1"/>
          </p:cNvSpPr>
          <p:nvPr>
            <p:ph type="sldNum" sz="quarter" idx="12"/>
          </p:nvPr>
        </p:nvSpPr>
        <p:spPr/>
        <p:txBody>
          <a:bodyPr/>
          <a:lstStyle/>
          <a:p>
            <a:fld id="{B5CEABB6-07DC-46E8-9B57-56EC44A396E5}" type="slidenum">
              <a:rPr lang="en-US" altLang="zh-TW" noProof="0" smtClean="0"/>
              <a:pPr/>
              <a:t>41</a:t>
            </a:fld>
            <a:endParaRPr lang="zh-TW" altLang="en-US" noProof="0"/>
          </a:p>
        </p:txBody>
      </p:sp>
      <p:sp>
        <p:nvSpPr>
          <p:cNvPr id="17" name="內容版面配置區 16">
            <a:extLst>
              <a:ext uri="{FF2B5EF4-FFF2-40B4-BE49-F238E27FC236}">
                <a16:creationId xmlns:a16="http://schemas.microsoft.com/office/drawing/2014/main" id="{F29527AE-80B5-F190-1808-8FAB2C9802F9}"/>
              </a:ext>
            </a:extLst>
          </p:cNvPr>
          <p:cNvSpPr>
            <a:spLocks noGrp="1"/>
          </p:cNvSpPr>
          <p:nvPr>
            <p:ph sz="half" idx="2"/>
          </p:nvPr>
        </p:nvSpPr>
        <p:spPr/>
        <p:txBody>
          <a:bodyPr/>
          <a:lstStyle/>
          <a:p>
            <a:endParaRPr lang="zh-TW" altLang="en-US"/>
          </a:p>
        </p:txBody>
      </p:sp>
      <p:pic>
        <p:nvPicPr>
          <p:cNvPr id="21" name="圖片 20">
            <a:extLst>
              <a:ext uri="{FF2B5EF4-FFF2-40B4-BE49-F238E27FC236}">
                <a16:creationId xmlns:a16="http://schemas.microsoft.com/office/drawing/2014/main" id="{536C1491-AFDD-1413-5FD4-EA3D2D7ACB1D}"/>
              </a:ext>
            </a:extLst>
          </p:cNvPr>
          <p:cNvPicPr>
            <a:picLocks noChangeAspect="1"/>
          </p:cNvPicPr>
          <p:nvPr/>
        </p:nvPicPr>
        <p:blipFill rotWithShape="1">
          <a:blip r:embed="rId2"/>
          <a:srcRect t="23867" r="24175" b="54800"/>
          <a:stretch/>
        </p:blipFill>
        <p:spPr>
          <a:xfrm>
            <a:off x="752833" y="4124725"/>
            <a:ext cx="10686333" cy="1691210"/>
          </a:xfrm>
          <a:prstGeom prst="rect">
            <a:avLst/>
          </a:prstGeom>
        </p:spPr>
      </p:pic>
    </p:spTree>
    <p:extLst>
      <p:ext uri="{BB962C8B-B14F-4D97-AF65-F5344CB8AC3E}">
        <p14:creationId xmlns:p14="http://schemas.microsoft.com/office/powerpoint/2010/main" val="2385170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rtlCol="0"/>
          <a:lstStyle/>
          <a:p>
            <a:pPr rtl="0"/>
            <a:r>
              <a:rPr lang="zh-TW" altLang="en-US"/>
              <a:t>感謝您</a:t>
            </a:r>
          </a:p>
        </p:txBody>
      </p:sp>
      <p:sp>
        <p:nvSpPr>
          <p:cNvPr id="3" name="內容版面配置區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rtlCol="0">
            <a:normAutofit/>
          </a:bodyPr>
          <a:lstStyle/>
          <a:p>
            <a:pPr rtl="0"/>
            <a:r>
              <a:rPr lang="zh-TW" altLang="en-US" sz="2800"/>
              <a:t>報告完畢</a:t>
            </a:r>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a:extLst>
              <a:ext uri="{FF2B5EF4-FFF2-40B4-BE49-F238E27FC236}">
                <a16:creationId xmlns:a16="http://schemas.microsoft.com/office/drawing/2014/main" id="{A1E4ADDE-E3D7-BD4F-25AD-8B1B88856A70}"/>
              </a:ext>
            </a:extLst>
          </p:cNvPr>
          <p:cNvSpPr>
            <a:spLocks noGrp="1"/>
          </p:cNvSpPr>
          <p:nvPr>
            <p:ph type="ctrTitle"/>
          </p:nvPr>
        </p:nvSpPr>
        <p:spPr/>
        <p:txBody>
          <a:bodyPr/>
          <a:lstStyle/>
          <a:p>
            <a:pPr algn="ctr"/>
            <a:r>
              <a:rPr lang="en-US" altLang="zh-TW"/>
              <a:t>1.</a:t>
            </a:r>
            <a:r>
              <a:rPr lang="zh-TW" altLang="en-US"/>
              <a:t>加載數據</a:t>
            </a:r>
          </a:p>
        </p:txBody>
      </p:sp>
      <p:sp>
        <p:nvSpPr>
          <p:cNvPr id="9" name="日期版面配置區 8">
            <a:extLst>
              <a:ext uri="{FF2B5EF4-FFF2-40B4-BE49-F238E27FC236}">
                <a16:creationId xmlns:a16="http://schemas.microsoft.com/office/drawing/2014/main" id="{18DA1AE0-D110-17D5-46AE-FEA3790877A4}"/>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1234349D-2B89-D8E1-3509-16A7D5E35B75}"/>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5</a:t>
            </a:fld>
            <a:endParaRPr lang="zh-TW" altLang="en-US" noProof="0"/>
          </a:p>
        </p:txBody>
      </p:sp>
    </p:spTree>
    <p:extLst>
      <p:ext uri="{BB962C8B-B14F-4D97-AF65-F5344CB8AC3E}">
        <p14:creationId xmlns:p14="http://schemas.microsoft.com/office/powerpoint/2010/main" val="2544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B27454-8A61-1B54-133B-B4EEF1753401}"/>
              </a:ext>
            </a:extLst>
          </p:cNvPr>
          <p:cNvSpPr>
            <a:spLocks noGrp="1"/>
          </p:cNvSpPr>
          <p:nvPr>
            <p:ph type="title"/>
          </p:nvPr>
        </p:nvSpPr>
        <p:spPr/>
        <p:txBody>
          <a:bodyPr/>
          <a:lstStyle/>
          <a:p>
            <a:r>
              <a:rPr lang="en-US" altLang="zh-TW" b="1">
                <a:solidFill>
                  <a:srgbClr val="555555"/>
                </a:solidFill>
                <a:effectLst/>
                <a:latin typeface="Helvetica Neue"/>
              </a:rPr>
              <a:t>Inertial Signals(</a:t>
            </a:r>
            <a:r>
              <a:rPr lang="zh-TW" altLang="en-US" b="1">
                <a:solidFill>
                  <a:srgbClr val="555555"/>
                </a:solidFill>
                <a:effectLst/>
                <a:latin typeface="Helvetica Neue"/>
              </a:rPr>
              <a:t>慣性訊號</a:t>
            </a:r>
            <a:r>
              <a:rPr lang="en-US" altLang="zh-TW" b="1">
                <a:solidFill>
                  <a:srgbClr val="555555"/>
                </a:solidFill>
                <a:effectLst/>
                <a:latin typeface="Helvetica Neue"/>
              </a:rPr>
              <a:t>)</a:t>
            </a:r>
            <a:endParaRPr lang="zh-TW" altLang="en-US" b="1"/>
          </a:p>
        </p:txBody>
      </p:sp>
      <p:sp>
        <p:nvSpPr>
          <p:cNvPr id="9" name="日期版面配置區 8">
            <a:extLst>
              <a:ext uri="{FF2B5EF4-FFF2-40B4-BE49-F238E27FC236}">
                <a16:creationId xmlns:a16="http://schemas.microsoft.com/office/drawing/2014/main" id="{B64FBDCC-B2FF-6C70-0C62-FACADD4ADC4F}"/>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8AD844DA-AF9D-C204-9583-1D2B6D6EC9A3}"/>
              </a:ext>
            </a:extLst>
          </p:cNvPr>
          <p:cNvSpPr>
            <a:spLocks noGrp="1"/>
          </p:cNvSpPr>
          <p:nvPr>
            <p:ph type="sldNum" sz="quarter" idx="12"/>
          </p:nvPr>
        </p:nvSpPr>
        <p:spPr/>
        <p:txBody>
          <a:bodyPr/>
          <a:lstStyle/>
          <a:p>
            <a:fld id="{B5CEABB6-07DC-46E8-9B57-56EC44A396E5}" type="slidenum">
              <a:rPr lang="en-US" altLang="zh-TW" noProof="0" smtClean="0"/>
              <a:pPr/>
              <a:t>6</a:t>
            </a:fld>
            <a:endParaRPr lang="zh-TW" altLang="en-US" noProof="0"/>
          </a:p>
        </p:txBody>
      </p:sp>
      <p:sp>
        <p:nvSpPr>
          <p:cNvPr id="13" name="文字方塊 12">
            <a:extLst>
              <a:ext uri="{FF2B5EF4-FFF2-40B4-BE49-F238E27FC236}">
                <a16:creationId xmlns:a16="http://schemas.microsoft.com/office/drawing/2014/main" id="{246FFD0D-2CC8-DACB-172B-A249523993DA}"/>
              </a:ext>
            </a:extLst>
          </p:cNvPr>
          <p:cNvSpPr txBox="1"/>
          <p:nvPr/>
        </p:nvSpPr>
        <p:spPr>
          <a:xfrm>
            <a:off x="526206" y="2103552"/>
            <a:ext cx="11139588" cy="1200329"/>
          </a:xfrm>
          <a:prstGeom prst="rect">
            <a:avLst/>
          </a:prstGeom>
          <a:noFill/>
        </p:spPr>
        <p:txBody>
          <a:bodyPr wrap="none" rtlCol="0">
            <a:spAutoFit/>
          </a:bodyPr>
          <a:lstStyle/>
          <a:p>
            <a:pPr algn="l" fontAlgn="base">
              <a:buFont typeface="Arial" panose="020B0604020202020204" pitchFamily="34" charset="0"/>
              <a:buChar char="•"/>
            </a:pPr>
            <a:r>
              <a:rPr lang="en-US" altLang="zh-TW" b="0">
                <a:solidFill>
                  <a:srgbClr val="555555"/>
                </a:solidFill>
                <a:effectLst/>
                <a:latin typeface="Helvetica Neue"/>
              </a:rPr>
              <a:t>x</a:t>
            </a:r>
            <a:r>
              <a:rPr lang="zh-TW" altLang="en-US" b="0">
                <a:solidFill>
                  <a:srgbClr val="555555"/>
                </a:solidFill>
                <a:effectLst/>
                <a:latin typeface="Helvetica Neue"/>
              </a:rPr>
              <a:t>、</a:t>
            </a:r>
            <a:r>
              <a:rPr lang="en-US" altLang="zh-TW" b="0">
                <a:solidFill>
                  <a:srgbClr val="555555"/>
                </a:solidFill>
                <a:effectLst/>
                <a:latin typeface="Helvetica Neue"/>
              </a:rPr>
              <a:t>y </a:t>
            </a:r>
            <a:r>
              <a:rPr lang="zh-TW" altLang="en-US" b="0">
                <a:solidFill>
                  <a:srgbClr val="555555"/>
                </a:solidFill>
                <a:effectLst/>
                <a:latin typeface="Helvetica Neue"/>
              </a:rPr>
              <a:t>和 </a:t>
            </a:r>
            <a:r>
              <a:rPr lang="en-US" altLang="zh-TW" b="0">
                <a:solidFill>
                  <a:srgbClr val="555555"/>
                </a:solidFill>
                <a:effectLst/>
                <a:latin typeface="Helvetica Neue"/>
              </a:rPr>
              <a:t>z </a:t>
            </a:r>
            <a:r>
              <a:rPr lang="zh-TW" altLang="en-US" b="0">
                <a:solidFill>
                  <a:srgbClr val="555555"/>
                </a:solidFill>
                <a:effectLst/>
                <a:latin typeface="Helvetica Neue"/>
              </a:rPr>
              <a:t>軸的</a:t>
            </a:r>
            <a:r>
              <a:rPr lang="zh-TW" altLang="en-US" b="1">
                <a:solidFill>
                  <a:srgbClr val="555555"/>
                </a:solidFill>
                <a:effectLst/>
                <a:latin typeface="Helvetica Neue"/>
              </a:rPr>
              <a:t>重力加速度</a:t>
            </a:r>
            <a:r>
              <a:rPr lang="zh-TW" altLang="en-US" b="0">
                <a:solidFill>
                  <a:srgbClr val="555555"/>
                </a:solidFill>
                <a:effectLst/>
                <a:latin typeface="Helvetica Neue"/>
              </a:rPr>
              <a:t>數據文件：</a:t>
            </a:r>
            <a:r>
              <a:rPr lang="en-US" altLang="zh-TW" b="0">
                <a:solidFill>
                  <a:srgbClr val="555555"/>
                </a:solidFill>
                <a:effectLst/>
                <a:latin typeface="Helvetica Neue"/>
              </a:rPr>
              <a:t>total_acc_x_train.txt</a:t>
            </a:r>
            <a:r>
              <a:rPr lang="zh-TW" altLang="en-US" b="0">
                <a:solidFill>
                  <a:srgbClr val="555555"/>
                </a:solidFill>
                <a:effectLst/>
                <a:latin typeface="Helvetica Neue"/>
              </a:rPr>
              <a:t>、</a:t>
            </a:r>
            <a:r>
              <a:rPr lang="en-US" altLang="zh-TW" b="0">
                <a:solidFill>
                  <a:srgbClr val="555555"/>
                </a:solidFill>
                <a:effectLst/>
                <a:latin typeface="Helvetica Neue"/>
              </a:rPr>
              <a:t>total_acc_y_train.txt</a:t>
            </a:r>
            <a:r>
              <a:rPr lang="zh-TW" altLang="en-US" b="0">
                <a:solidFill>
                  <a:srgbClr val="555555"/>
                </a:solidFill>
                <a:effectLst/>
                <a:latin typeface="Helvetica Neue"/>
              </a:rPr>
              <a:t>、</a:t>
            </a:r>
            <a:r>
              <a:rPr lang="en-US" altLang="zh-TW" b="0">
                <a:solidFill>
                  <a:srgbClr val="555555"/>
                </a:solidFill>
                <a:effectLst/>
                <a:latin typeface="Helvetica Neue"/>
              </a:rPr>
              <a:t>total_acc_z_train.txt</a:t>
            </a:r>
            <a:r>
              <a:rPr lang="zh-TW" altLang="en-US" b="0">
                <a:solidFill>
                  <a:srgbClr val="555555"/>
                </a:solidFill>
                <a:effectLst/>
                <a:latin typeface="Helvetica Neue"/>
              </a:rPr>
              <a:t>。</a:t>
            </a:r>
          </a:p>
          <a:p>
            <a:pPr algn="l" fontAlgn="base">
              <a:buFont typeface="Arial" panose="020B0604020202020204" pitchFamily="34" charset="0"/>
              <a:buChar char="•"/>
            </a:pPr>
            <a:r>
              <a:rPr lang="en-US" altLang="zh-TW" b="0">
                <a:solidFill>
                  <a:srgbClr val="555555"/>
                </a:solidFill>
                <a:effectLst/>
                <a:latin typeface="Helvetica Neue"/>
              </a:rPr>
              <a:t>x</a:t>
            </a:r>
            <a:r>
              <a:rPr lang="zh-TW" altLang="en-US" b="0">
                <a:solidFill>
                  <a:srgbClr val="555555"/>
                </a:solidFill>
                <a:effectLst/>
                <a:latin typeface="Helvetica Neue"/>
              </a:rPr>
              <a:t>、</a:t>
            </a:r>
            <a:r>
              <a:rPr lang="en-US" altLang="zh-TW" b="0">
                <a:solidFill>
                  <a:srgbClr val="555555"/>
                </a:solidFill>
                <a:effectLst/>
                <a:latin typeface="Helvetica Neue"/>
              </a:rPr>
              <a:t>y </a:t>
            </a:r>
            <a:r>
              <a:rPr lang="zh-TW" altLang="en-US" b="0">
                <a:solidFill>
                  <a:srgbClr val="555555"/>
                </a:solidFill>
                <a:effectLst/>
                <a:latin typeface="Helvetica Neue"/>
              </a:rPr>
              <a:t>和 </a:t>
            </a:r>
            <a:r>
              <a:rPr lang="en-US" altLang="zh-TW" b="0">
                <a:solidFill>
                  <a:srgbClr val="555555"/>
                </a:solidFill>
                <a:effectLst/>
                <a:latin typeface="Helvetica Neue"/>
              </a:rPr>
              <a:t>z </a:t>
            </a:r>
            <a:r>
              <a:rPr lang="zh-TW" altLang="en-US" b="0">
                <a:solidFill>
                  <a:srgbClr val="555555"/>
                </a:solidFill>
                <a:effectLst/>
                <a:latin typeface="Helvetica Neue"/>
              </a:rPr>
              <a:t>軸的</a:t>
            </a:r>
            <a:r>
              <a:rPr lang="zh-TW" altLang="en-US" b="1">
                <a:solidFill>
                  <a:srgbClr val="555555"/>
                </a:solidFill>
                <a:effectLst/>
                <a:latin typeface="Helvetica Neue"/>
              </a:rPr>
              <a:t>身體加速度</a:t>
            </a:r>
            <a:r>
              <a:rPr lang="zh-TW" altLang="en-US" b="0">
                <a:solidFill>
                  <a:srgbClr val="555555"/>
                </a:solidFill>
                <a:effectLst/>
                <a:latin typeface="Helvetica Neue"/>
              </a:rPr>
              <a:t>數據文件：</a:t>
            </a:r>
            <a:r>
              <a:rPr lang="en-US" altLang="zh-TW" b="0">
                <a:solidFill>
                  <a:srgbClr val="555555"/>
                </a:solidFill>
                <a:effectLst/>
                <a:latin typeface="Helvetica Neue"/>
              </a:rPr>
              <a:t>body_acc_x_train.txt</a:t>
            </a:r>
            <a:r>
              <a:rPr lang="zh-TW" altLang="en-US" b="0">
                <a:solidFill>
                  <a:srgbClr val="555555"/>
                </a:solidFill>
                <a:effectLst/>
                <a:latin typeface="Helvetica Neue"/>
              </a:rPr>
              <a:t>、</a:t>
            </a:r>
            <a:r>
              <a:rPr lang="en-US" altLang="zh-TW" b="0">
                <a:solidFill>
                  <a:srgbClr val="555555"/>
                </a:solidFill>
                <a:effectLst/>
                <a:latin typeface="Helvetica Neue"/>
              </a:rPr>
              <a:t>body_acc_y_train.txt</a:t>
            </a:r>
            <a:r>
              <a:rPr lang="zh-TW" altLang="en-US" b="0">
                <a:solidFill>
                  <a:srgbClr val="555555"/>
                </a:solidFill>
                <a:effectLst/>
                <a:latin typeface="Helvetica Neue"/>
              </a:rPr>
              <a:t>、 </a:t>
            </a:r>
            <a:r>
              <a:rPr lang="en-US" altLang="zh-TW" b="0">
                <a:solidFill>
                  <a:srgbClr val="555555"/>
                </a:solidFill>
                <a:effectLst/>
                <a:latin typeface="Helvetica Neue"/>
              </a:rPr>
              <a:t>body_acc_z_train.txt</a:t>
            </a:r>
            <a:r>
              <a:rPr lang="zh-TW" altLang="en-US" b="0">
                <a:solidFill>
                  <a:srgbClr val="555555"/>
                </a:solidFill>
                <a:effectLst/>
                <a:latin typeface="Helvetica Neue"/>
              </a:rPr>
              <a:t>。</a:t>
            </a:r>
          </a:p>
          <a:p>
            <a:pPr algn="l" fontAlgn="base">
              <a:buFont typeface="Arial" panose="020B0604020202020204" pitchFamily="34" charset="0"/>
              <a:buChar char="•"/>
            </a:pPr>
            <a:r>
              <a:rPr lang="en-US" altLang="zh-TW" b="0">
                <a:solidFill>
                  <a:srgbClr val="555555"/>
                </a:solidFill>
                <a:effectLst/>
                <a:latin typeface="Helvetica Neue"/>
              </a:rPr>
              <a:t>x</a:t>
            </a:r>
            <a:r>
              <a:rPr lang="zh-TW" altLang="en-US" b="0">
                <a:solidFill>
                  <a:srgbClr val="555555"/>
                </a:solidFill>
                <a:effectLst/>
                <a:latin typeface="Helvetica Neue"/>
              </a:rPr>
              <a:t>、</a:t>
            </a:r>
            <a:r>
              <a:rPr lang="en-US" altLang="zh-TW" b="0">
                <a:solidFill>
                  <a:srgbClr val="555555"/>
                </a:solidFill>
                <a:effectLst/>
                <a:latin typeface="Helvetica Neue"/>
              </a:rPr>
              <a:t>y </a:t>
            </a:r>
            <a:r>
              <a:rPr lang="zh-TW" altLang="en-US" b="0">
                <a:solidFill>
                  <a:srgbClr val="555555"/>
                </a:solidFill>
                <a:effectLst/>
                <a:latin typeface="Helvetica Neue"/>
              </a:rPr>
              <a:t>和 </a:t>
            </a:r>
            <a:r>
              <a:rPr lang="en-US" altLang="zh-TW" b="0">
                <a:solidFill>
                  <a:srgbClr val="555555"/>
                </a:solidFill>
                <a:effectLst/>
                <a:latin typeface="Helvetica Neue"/>
              </a:rPr>
              <a:t>z </a:t>
            </a:r>
            <a:r>
              <a:rPr lang="zh-TW" altLang="en-US" b="0">
                <a:solidFill>
                  <a:srgbClr val="555555"/>
                </a:solidFill>
                <a:effectLst/>
                <a:latin typeface="Helvetica Neue"/>
              </a:rPr>
              <a:t>軸的</a:t>
            </a:r>
            <a:r>
              <a:rPr lang="zh-TW" altLang="en-US" b="1">
                <a:solidFill>
                  <a:srgbClr val="555555"/>
                </a:solidFill>
                <a:effectLst/>
                <a:latin typeface="Helvetica Neue"/>
              </a:rPr>
              <a:t>體陀螺儀</a:t>
            </a:r>
            <a:r>
              <a:rPr lang="zh-TW" altLang="en-US" b="0">
                <a:solidFill>
                  <a:srgbClr val="555555"/>
                </a:solidFill>
                <a:effectLst/>
                <a:latin typeface="Helvetica Neue"/>
              </a:rPr>
              <a:t>數據文件：</a:t>
            </a:r>
            <a:r>
              <a:rPr lang="en-US" altLang="zh-TW" b="0">
                <a:solidFill>
                  <a:srgbClr val="555555"/>
                </a:solidFill>
                <a:effectLst/>
                <a:latin typeface="Helvetica Neue"/>
              </a:rPr>
              <a:t>body_gyro_x_train.txt</a:t>
            </a:r>
            <a:r>
              <a:rPr lang="zh-TW" altLang="en-US" b="0">
                <a:solidFill>
                  <a:srgbClr val="555555"/>
                </a:solidFill>
                <a:effectLst/>
                <a:latin typeface="Helvetica Neue"/>
              </a:rPr>
              <a:t>、</a:t>
            </a:r>
            <a:r>
              <a:rPr lang="en-US" altLang="zh-TW" b="0">
                <a:solidFill>
                  <a:srgbClr val="555555"/>
                </a:solidFill>
                <a:effectLst/>
                <a:latin typeface="Helvetica Neue"/>
              </a:rPr>
              <a:t>body_gyro_y_train.txt</a:t>
            </a:r>
            <a:r>
              <a:rPr lang="zh-TW" altLang="en-US" b="0">
                <a:solidFill>
                  <a:srgbClr val="555555"/>
                </a:solidFill>
                <a:effectLst/>
                <a:latin typeface="Helvetica Neue"/>
              </a:rPr>
              <a:t>、</a:t>
            </a:r>
            <a:r>
              <a:rPr lang="en-US" altLang="zh-TW" b="0">
                <a:solidFill>
                  <a:srgbClr val="555555"/>
                </a:solidFill>
                <a:effectLst/>
                <a:latin typeface="Helvetica Neue"/>
              </a:rPr>
              <a:t>body_gyro_z_train.txt</a:t>
            </a:r>
            <a:r>
              <a:rPr lang="zh-TW" altLang="en-US" b="0">
                <a:solidFill>
                  <a:srgbClr val="555555"/>
                </a:solidFill>
                <a:effectLst/>
                <a:latin typeface="Helvetica Neue"/>
              </a:rPr>
              <a:t>。</a:t>
            </a:r>
          </a:p>
          <a:p>
            <a:endParaRPr lang="zh-TW" altLang="en-US"/>
          </a:p>
        </p:txBody>
      </p:sp>
      <p:sp>
        <p:nvSpPr>
          <p:cNvPr id="14" name="文字方塊 13">
            <a:extLst>
              <a:ext uri="{FF2B5EF4-FFF2-40B4-BE49-F238E27FC236}">
                <a16:creationId xmlns:a16="http://schemas.microsoft.com/office/drawing/2014/main" id="{348B53B9-A624-F3EB-AC83-12D493EC5EB0}"/>
              </a:ext>
            </a:extLst>
          </p:cNvPr>
          <p:cNvSpPr txBox="1"/>
          <p:nvPr/>
        </p:nvSpPr>
        <p:spPr>
          <a:xfrm>
            <a:off x="1387018" y="3352788"/>
            <a:ext cx="9417963" cy="2954655"/>
          </a:xfrm>
          <a:prstGeom prst="rect">
            <a:avLst/>
          </a:prstGeom>
          <a:noFill/>
        </p:spPr>
        <p:txBody>
          <a:bodyPr wrap="none" rtlCol="0">
            <a:spAutoFit/>
          </a:bodyPr>
          <a:lstStyle/>
          <a:p>
            <a:pPr algn="ctr" fontAlgn="base"/>
            <a:r>
              <a:rPr lang="zh-TW" altLang="en-US" sz="2400" b="0">
                <a:solidFill>
                  <a:srgbClr val="555555"/>
                </a:solidFill>
                <a:effectLst/>
                <a:latin typeface="Helvetica Neue"/>
              </a:rPr>
              <a:t>我們將把注意力集中在“慣性訊號”中的數據，</a:t>
            </a:r>
            <a:endParaRPr lang="en-US" altLang="zh-TW" sz="2400" b="0">
              <a:solidFill>
                <a:srgbClr val="555555"/>
              </a:solidFill>
              <a:effectLst/>
              <a:latin typeface="Helvetica Neue"/>
            </a:endParaRPr>
          </a:p>
          <a:p>
            <a:pPr algn="ctr" fontAlgn="base"/>
            <a:r>
              <a:rPr lang="zh-TW" altLang="en-US" sz="2400" b="0">
                <a:solidFill>
                  <a:srgbClr val="555555"/>
                </a:solidFill>
                <a:effectLst/>
                <a:latin typeface="Helvetica Neue"/>
              </a:rPr>
              <a:t>這在開發可以學習合適表示的機器學習模型時最有用，</a:t>
            </a:r>
            <a:endParaRPr lang="en-US" altLang="zh-TW" sz="2400" b="0">
              <a:solidFill>
                <a:srgbClr val="555555"/>
              </a:solidFill>
              <a:effectLst/>
              <a:latin typeface="Helvetica Neue"/>
            </a:endParaRPr>
          </a:p>
          <a:p>
            <a:pPr algn="ctr" fontAlgn="base"/>
            <a:r>
              <a:rPr lang="zh-TW" altLang="en-US" sz="2400" b="0">
                <a:solidFill>
                  <a:srgbClr val="555555"/>
                </a:solidFill>
                <a:effectLst/>
                <a:latin typeface="Helvetica Neue"/>
              </a:rPr>
              <a:t>因為是最直接的特徵數據，而不是使用特定領域的特徵工程。</a:t>
            </a:r>
            <a:endParaRPr lang="en-US" altLang="zh-TW" sz="2400" b="0">
              <a:solidFill>
                <a:srgbClr val="555555"/>
              </a:solidFill>
              <a:effectLst/>
              <a:latin typeface="Helvetica Neue"/>
            </a:endParaRPr>
          </a:p>
          <a:p>
            <a:pPr algn="ctr" fontAlgn="base"/>
            <a:endParaRPr lang="zh-TW" altLang="en-US" sz="2400" b="0">
              <a:solidFill>
                <a:srgbClr val="555555"/>
              </a:solidFill>
              <a:effectLst/>
              <a:latin typeface="Helvetica Neue"/>
            </a:endParaRPr>
          </a:p>
          <a:p>
            <a:pPr algn="ctr" fontAlgn="base"/>
            <a:r>
              <a:rPr lang="zh-TW" altLang="en-US" sz="2400" b="1">
                <a:solidFill>
                  <a:srgbClr val="555555"/>
                </a:solidFill>
                <a:effectLst/>
                <a:latin typeface="Helvetica Neue"/>
              </a:rPr>
              <a:t>檢查數據文件顯示列由空格分隔，值似乎縮放到範圍 </a:t>
            </a:r>
            <a:r>
              <a:rPr lang="en-US" altLang="zh-TW" sz="2400" b="1">
                <a:solidFill>
                  <a:srgbClr val="555555"/>
                </a:solidFill>
                <a:effectLst/>
                <a:latin typeface="Helvetica Neue"/>
              </a:rPr>
              <a:t>-1</a:t>
            </a:r>
            <a:r>
              <a:rPr lang="zh-TW" altLang="en-US" sz="2400" b="1">
                <a:solidFill>
                  <a:srgbClr val="555555"/>
                </a:solidFill>
                <a:effectLst/>
                <a:latin typeface="Helvetica Neue"/>
              </a:rPr>
              <a:t>、</a:t>
            </a:r>
            <a:r>
              <a:rPr lang="en-US" altLang="zh-TW" sz="2400" b="1">
                <a:solidFill>
                  <a:srgbClr val="555555"/>
                </a:solidFill>
                <a:effectLst/>
                <a:latin typeface="Helvetica Neue"/>
              </a:rPr>
              <a:t>1</a:t>
            </a:r>
            <a:r>
              <a:rPr lang="zh-TW" altLang="en-US" sz="2400" b="0">
                <a:solidFill>
                  <a:srgbClr val="555555"/>
                </a:solidFill>
                <a:effectLst/>
                <a:latin typeface="Helvetica Neue"/>
              </a:rPr>
              <a:t>。</a:t>
            </a:r>
            <a:endParaRPr lang="en-US" altLang="zh-TW" sz="2400" b="0">
              <a:solidFill>
                <a:srgbClr val="555555"/>
              </a:solidFill>
              <a:effectLst/>
              <a:latin typeface="Helvetica Neue"/>
            </a:endParaRPr>
          </a:p>
          <a:p>
            <a:pPr algn="ctr" fontAlgn="base"/>
            <a:r>
              <a:rPr lang="zh-TW" altLang="en-US" sz="2400" b="0">
                <a:solidFill>
                  <a:srgbClr val="555555"/>
                </a:solidFill>
                <a:effectLst/>
                <a:latin typeface="Helvetica Neue"/>
              </a:rPr>
              <a:t>此縮放可以通過</a:t>
            </a:r>
            <a:r>
              <a:rPr lang="en-US" altLang="zh-TW" sz="2400">
                <a:solidFill>
                  <a:srgbClr val="555555"/>
                </a:solidFill>
                <a:latin typeface="Helvetica Neue"/>
              </a:rPr>
              <a:t>dataset</a:t>
            </a:r>
            <a:r>
              <a:rPr lang="zh-TW" altLang="en-US" sz="2400" b="0">
                <a:solidFill>
                  <a:srgbClr val="555555"/>
                </a:solidFill>
                <a:effectLst/>
                <a:latin typeface="Helvetica Neue"/>
              </a:rPr>
              <a:t>提供的</a:t>
            </a:r>
            <a:r>
              <a:rPr lang="en-US" altLang="zh-TW" sz="2400" b="0">
                <a:solidFill>
                  <a:srgbClr val="555555"/>
                </a:solidFill>
                <a:effectLst/>
                <a:latin typeface="Helvetica Neue"/>
              </a:rPr>
              <a:t>README.txt</a:t>
            </a:r>
            <a:r>
              <a:rPr lang="zh-TW" altLang="en-US" sz="2400" b="0">
                <a:solidFill>
                  <a:srgbClr val="555555"/>
                </a:solidFill>
                <a:effectLst/>
                <a:latin typeface="Helvetica Neue"/>
              </a:rPr>
              <a:t>文件中的註釋得知。</a:t>
            </a:r>
          </a:p>
          <a:p>
            <a:pPr algn="ctr" fontAlgn="base"/>
            <a:r>
              <a:rPr lang="zh-TW" altLang="en-US" sz="2400" b="0">
                <a:solidFill>
                  <a:srgbClr val="555555"/>
                </a:solidFill>
                <a:effectLst/>
                <a:latin typeface="Helvetica Neue"/>
              </a:rPr>
              <a:t>現在知道我們有什麼數據，我們可以弄清楚如何將它加載到內存中。</a:t>
            </a:r>
          </a:p>
          <a:p>
            <a:pPr algn="ctr"/>
            <a:endParaRPr lang="zh-TW" altLang="en-US"/>
          </a:p>
        </p:txBody>
      </p:sp>
    </p:spTree>
    <p:extLst>
      <p:ext uri="{BB962C8B-B14F-4D97-AF65-F5344CB8AC3E}">
        <p14:creationId xmlns:p14="http://schemas.microsoft.com/office/powerpoint/2010/main" val="57161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a:extLst>
              <a:ext uri="{FF2B5EF4-FFF2-40B4-BE49-F238E27FC236}">
                <a16:creationId xmlns:a16="http://schemas.microsoft.com/office/drawing/2014/main" id="{DDFF29F1-A9EC-3A14-9497-E306CF706296}"/>
              </a:ext>
            </a:extLst>
          </p:cNvPr>
          <p:cNvSpPr>
            <a:spLocks noGrp="1"/>
          </p:cNvSpPr>
          <p:nvPr>
            <p:ph type="title"/>
          </p:nvPr>
        </p:nvSpPr>
        <p:spPr>
          <a:xfrm>
            <a:off x="838200" y="581818"/>
            <a:ext cx="10515600" cy="1325563"/>
          </a:xfrm>
        </p:spPr>
        <p:txBody>
          <a:bodyPr>
            <a:normAutofit fontScale="90000"/>
          </a:bodyPr>
          <a:lstStyle/>
          <a:p>
            <a:r>
              <a:rPr lang="zh-TW" altLang="en-US" b="0" i="0">
                <a:solidFill>
                  <a:srgbClr val="555555"/>
                </a:solidFill>
                <a:effectLst/>
                <a:latin typeface="Helvetica Neue"/>
              </a:rPr>
              <a:t>使用</a:t>
            </a:r>
            <a:r>
              <a:rPr lang="en-US" altLang="zh-TW" b="1" i="0">
                <a:solidFill>
                  <a:srgbClr val="555555"/>
                </a:solidFill>
                <a:effectLst/>
                <a:latin typeface="Helvetica Neue"/>
              </a:rPr>
              <a:t>read_csv()</a:t>
            </a:r>
            <a:r>
              <a:rPr lang="zh-TW" altLang="en-US" b="1" i="0">
                <a:solidFill>
                  <a:srgbClr val="555555"/>
                </a:solidFill>
                <a:effectLst/>
                <a:latin typeface="Helvetica Neue"/>
              </a:rPr>
              <a:t>加載</a:t>
            </a:r>
            <a:r>
              <a:rPr lang="zh-TW" altLang="en-US" b="1">
                <a:solidFill>
                  <a:srgbClr val="555555"/>
                </a:solidFill>
                <a:latin typeface="Helvetica Neue"/>
              </a:rPr>
              <a:t>三個檔案</a:t>
            </a:r>
            <a:r>
              <a:rPr lang="zh-TW" altLang="en-US" b="1" i="0">
                <a:solidFill>
                  <a:srgbClr val="555555"/>
                </a:solidFill>
                <a:effectLst/>
                <a:latin typeface="Helvetica Neue"/>
              </a:rPr>
              <a:t>並回傳成</a:t>
            </a:r>
            <a:r>
              <a:rPr lang="en-US" altLang="zh-TW" b="1" i="0" err="1">
                <a:solidFill>
                  <a:srgbClr val="555555"/>
                </a:solidFill>
                <a:effectLst/>
                <a:latin typeface="Helvetica Neue"/>
              </a:rPr>
              <a:t>Numpy</a:t>
            </a:r>
            <a:r>
              <a:rPr lang="zh-TW" altLang="en-US" b="1">
                <a:solidFill>
                  <a:srgbClr val="555555"/>
                </a:solidFill>
                <a:latin typeface="Helvetica Neue"/>
              </a:rPr>
              <a:t>陣列</a:t>
            </a:r>
            <a:r>
              <a:rPr lang="zh-TW" altLang="en-US" b="0" i="0">
                <a:solidFill>
                  <a:srgbClr val="555555"/>
                </a:solidFill>
                <a:effectLst/>
                <a:latin typeface="Helvetica Neue"/>
              </a:rPr>
              <a:t>。</a:t>
            </a:r>
            <a:br>
              <a:rPr lang="en-US" altLang="zh-TW" b="0" i="0">
                <a:solidFill>
                  <a:srgbClr val="555555"/>
                </a:solidFill>
                <a:effectLst/>
                <a:latin typeface="Helvetica Neue"/>
              </a:rPr>
            </a:br>
            <a:r>
              <a:rPr lang="zh-TW" altLang="en-US" b="0" i="0">
                <a:solidFill>
                  <a:srgbClr val="555555"/>
                </a:solidFill>
                <a:effectLst/>
                <a:latin typeface="Helvetica Neue"/>
              </a:rPr>
              <a:t>使用</a:t>
            </a:r>
            <a:r>
              <a:rPr lang="en-US" altLang="zh-TW" b="0" i="0">
                <a:solidFill>
                  <a:srgbClr val="555555"/>
                </a:solidFill>
                <a:effectLst/>
                <a:latin typeface="Helvetica Neue"/>
              </a:rPr>
              <a:t>dstack()</a:t>
            </a:r>
            <a:r>
              <a:rPr lang="zh-TW" altLang="en-US" b="0" i="0">
                <a:solidFill>
                  <a:srgbClr val="555555"/>
                </a:solidFill>
                <a:effectLst/>
                <a:latin typeface="Helvetica Neue"/>
              </a:rPr>
              <a:t>將三陣列合併使特徵</a:t>
            </a:r>
            <a:r>
              <a:rPr lang="zh-TW" altLang="en-US">
                <a:solidFill>
                  <a:srgbClr val="555555"/>
                </a:solidFill>
                <a:latin typeface="Helvetica Neue"/>
              </a:rPr>
              <a:t>的</a:t>
            </a:r>
            <a:r>
              <a:rPr lang="en-US" altLang="zh-TW" b="0" i="0">
                <a:solidFill>
                  <a:srgbClr val="555555"/>
                </a:solidFill>
                <a:effectLst/>
                <a:latin typeface="Helvetica Neue"/>
              </a:rPr>
              <a:t>3</a:t>
            </a:r>
            <a:r>
              <a:rPr lang="zh-TW" altLang="en-US" b="0" i="0">
                <a:solidFill>
                  <a:srgbClr val="555555"/>
                </a:solidFill>
                <a:effectLst/>
                <a:latin typeface="Helvetica Neue"/>
              </a:rPr>
              <a:t>維</a:t>
            </a:r>
            <a:r>
              <a:rPr lang="en-US" altLang="zh-TW" b="0" i="0">
                <a:solidFill>
                  <a:srgbClr val="555555"/>
                </a:solidFill>
                <a:effectLst/>
                <a:latin typeface="Helvetica Neue"/>
              </a:rPr>
              <a:t>xyz</a:t>
            </a:r>
            <a:r>
              <a:rPr lang="zh-TW" altLang="en-US">
                <a:solidFill>
                  <a:srgbClr val="555555"/>
                </a:solidFill>
                <a:latin typeface="Helvetica Neue"/>
              </a:rPr>
              <a:t>堆疊成</a:t>
            </a:r>
            <a:r>
              <a:rPr lang="en-US" altLang="zh-TW" b="0" i="0">
                <a:solidFill>
                  <a:srgbClr val="555555"/>
                </a:solidFill>
                <a:effectLst/>
                <a:latin typeface="Helvetica Neue"/>
              </a:rPr>
              <a:t>1</a:t>
            </a:r>
            <a:r>
              <a:rPr lang="zh-TW" altLang="en-US">
                <a:solidFill>
                  <a:srgbClr val="555555"/>
                </a:solidFill>
                <a:latin typeface="Helvetica Neue"/>
              </a:rPr>
              <a:t>維</a:t>
            </a:r>
            <a:r>
              <a:rPr lang="zh-TW" altLang="en-US" b="0" i="0">
                <a:solidFill>
                  <a:srgbClr val="555555"/>
                </a:solidFill>
                <a:effectLst/>
                <a:latin typeface="Helvetica Neue"/>
              </a:rPr>
              <a:t>陣列。</a:t>
            </a:r>
            <a:br>
              <a:rPr lang="en-US" altLang="zh-TW" b="0" i="0">
                <a:solidFill>
                  <a:srgbClr val="555555"/>
                </a:solidFill>
                <a:effectLst/>
                <a:latin typeface="Helvetica Neue"/>
              </a:rPr>
            </a:br>
            <a:r>
              <a:rPr lang="zh-TW" altLang="en-US" b="0" i="0">
                <a:solidFill>
                  <a:srgbClr val="555555"/>
                </a:solidFill>
                <a:effectLst/>
                <a:latin typeface="Helvetica Neue"/>
              </a:rPr>
              <a:t>可以看到訓練數據由 </a:t>
            </a:r>
            <a:r>
              <a:rPr lang="en-US" altLang="zh-TW" b="0" i="0">
                <a:solidFill>
                  <a:srgbClr val="555555"/>
                </a:solidFill>
                <a:effectLst/>
                <a:latin typeface="Helvetica Neue"/>
              </a:rPr>
              <a:t>7,352 </a:t>
            </a:r>
            <a:r>
              <a:rPr lang="zh-TW" altLang="en-US" b="0" i="0">
                <a:solidFill>
                  <a:srgbClr val="555555"/>
                </a:solidFill>
                <a:effectLst/>
                <a:latin typeface="Helvetica Neue"/>
              </a:rPr>
              <a:t>行組成，其中每行有 </a:t>
            </a:r>
            <a:r>
              <a:rPr lang="en-US" altLang="zh-TW" b="0" i="0">
                <a:solidFill>
                  <a:srgbClr val="555555"/>
                </a:solidFill>
                <a:effectLst/>
                <a:latin typeface="Helvetica Neue"/>
              </a:rPr>
              <a:t>128 </a:t>
            </a:r>
            <a:r>
              <a:rPr lang="zh-TW" altLang="en-US" b="0" i="0">
                <a:solidFill>
                  <a:srgbClr val="555555"/>
                </a:solidFill>
                <a:effectLst/>
                <a:latin typeface="Helvetica Neue"/>
              </a:rPr>
              <a:t>個觀察值。</a:t>
            </a:r>
            <a:endParaRPr lang="zh-TW" altLang="en-US"/>
          </a:p>
        </p:txBody>
      </p:sp>
      <p:sp>
        <p:nvSpPr>
          <p:cNvPr id="9" name="日期版面配置區 8">
            <a:extLst>
              <a:ext uri="{FF2B5EF4-FFF2-40B4-BE49-F238E27FC236}">
                <a16:creationId xmlns:a16="http://schemas.microsoft.com/office/drawing/2014/main" id="{D2680F9B-1717-27FF-DB41-BCF91FC73EB8}"/>
              </a:ext>
            </a:extLst>
          </p:cNvPr>
          <p:cNvSpPr>
            <a:spLocks noGrp="1"/>
          </p:cNvSpPr>
          <p:nvPr>
            <p:ph type="dt" sz="half" idx="10"/>
          </p:nvPr>
        </p:nvSpPr>
        <p:spPr/>
        <p:txBody>
          <a:bodyPr/>
          <a:lstStyle/>
          <a:p>
            <a:r>
              <a:rPr lang="en-US" altLang="zh-TW" noProof="0"/>
              <a:t>20XX </a:t>
            </a:r>
            <a:r>
              <a:rPr lang="zh-TW" altLang="en-US" noProof="0"/>
              <a:t>年</a:t>
            </a:r>
          </a:p>
        </p:txBody>
      </p:sp>
      <p:sp>
        <p:nvSpPr>
          <p:cNvPr id="11" name="投影片編號版面配置區 10">
            <a:extLst>
              <a:ext uri="{FF2B5EF4-FFF2-40B4-BE49-F238E27FC236}">
                <a16:creationId xmlns:a16="http://schemas.microsoft.com/office/drawing/2014/main" id="{B4C46642-B0BB-9CCF-DEDF-4E1E4324742C}"/>
              </a:ext>
            </a:extLst>
          </p:cNvPr>
          <p:cNvSpPr>
            <a:spLocks noGrp="1"/>
          </p:cNvSpPr>
          <p:nvPr>
            <p:ph type="sldNum" sz="quarter" idx="12"/>
          </p:nvPr>
        </p:nvSpPr>
        <p:spPr/>
        <p:txBody>
          <a:bodyPr/>
          <a:lstStyle/>
          <a:p>
            <a:fld id="{B5CEABB6-07DC-46E8-9B57-56EC44A396E5}" type="slidenum">
              <a:rPr lang="en-US" altLang="zh-TW" noProof="0" smtClean="0"/>
              <a:pPr/>
              <a:t>7</a:t>
            </a:fld>
            <a:endParaRPr lang="zh-TW" altLang="en-US" noProof="0"/>
          </a:p>
        </p:txBody>
      </p:sp>
      <p:pic>
        <p:nvPicPr>
          <p:cNvPr id="19" name="圖片 18">
            <a:extLst>
              <a:ext uri="{FF2B5EF4-FFF2-40B4-BE49-F238E27FC236}">
                <a16:creationId xmlns:a16="http://schemas.microsoft.com/office/drawing/2014/main" id="{7B6BB74D-DCA7-C7CC-89A9-DCBDE0C94D70}"/>
              </a:ext>
            </a:extLst>
          </p:cNvPr>
          <p:cNvPicPr>
            <a:picLocks noChangeAspect="1"/>
          </p:cNvPicPr>
          <p:nvPr/>
        </p:nvPicPr>
        <p:blipFill rotWithShape="1">
          <a:blip r:embed="rId3"/>
          <a:srcRect l="3516" t="27813" r="35781" b="8484"/>
          <a:stretch/>
        </p:blipFill>
        <p:spPr>
          <a:xfrm>
            <a:off x="2018365" y="1907381"/>
            <a:ext cx="8155270" cy="4814094"/>
          </a:xfrm>
          <a:prstGeom prst="rect">
            <a:avLst/>
          </a:prstGeom>
        </p:spPr>
      </p:pic>
    </p:spTree>
    <p:extLst>
      <p:ext uri="{BB962C8B-B14F-4D97-AF65-F5344CB8AC3E}">
        <p14:creationId xmlns:p14="http://schemas.microsoft.com/office/powerpoint/2010/main" val="207674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8B0F74-50FD-DC80-41A0-911FB1A69F4D}"/>
              </a:ext>
            </a:extLst>
          </p:cNvPr>
          <p:cNvSpPr>
            <a:spLocks noGrp="1"/>
          </p:cNvSpPr>
          <p:nvPr>
            <p:ph type="title"/>
          </p:nvPr>
        </p:nvSpPr>
        <p:spPr/>
        <p:txBody>
          <a:bodyPr>
            <a:normAutofit fontScale="90000"/>
          </a:bodyPr>
          <a:lstStyle/>
          <a:p>
            <a:r>
              <a:rPr lang="zh-TW" altLang="en-US" b="0" i="0">
                <a:solidFill>
                  <a:srgbClr val="555555"/>
                </a:solidFill>
                <a:effectLst/>
                <a:latin typeface="Helvetica Neue"/>
              </a:rPr>
              <a:t>接著</a:t>
            </a:r>
            <a:r>
              <a:rPr lang="zh-TW" altLang="en-US" b="1" i="0">
                <a:solidFill>
                  <a:srgbClr val="555555"/>
                </a:solidFill>
                <a:effectLst/>
                <a:latin typeface="Helvetica Neue"/>
              </a:rPr>
              <a:t>擴大範圍，加載的所有 </a:t>
            </a:r>
            <a:r>
              <a:rPr lang="en-US" altLang="zh-TW" b="1" i="0">
                <a:solidFill>
                  <a:srgbClr val="555555"/>
                </a:solidFill>
                <a:effectLst/>
                <a:latin typeface="Helvetica Neue"/>
              </a:rPr>
              <a:t>9 </a:t>
            </a:r>
            <a:r>
              <a:rPr lang="zh-TW" altLang="en-US" b="1" i="0">
                <a:solidFill>
                  <a:srgbClr val="555555"/>
                </a:solidFill>
                <a:effectLst/>
                <a:latin typeface="Helvetica Neue"/>
              </a:rPr>
              <a:t>個數據文件的列表</a:t>
            </a:r>
            <a:r>
              <a:rPr lang="zh-TW" altLang="en-US" b="0" i="0">
                <a:solidFill>
                  <a:srgbClr val="555555"/>
                </a:solidFill>
                <a:effectLst/>
                <a:latin typeface="Helvetica Neue"/>
              </a:rPr>
              <a:t>，</a:t>
            </a:r>
            <a:br>
              <a:rPr lang="en-US" altLang="zh-TW" b="0" i="0">
                <a:solidFill>
                  <a:srgbClr val="555555"/>
                </a:solidFill>
                <a:effectLst/>
                <a:latin typeface="Helvetica Neue"/>
              </a:rPr>
            </a:br>
            <a:r>
              <a:rPr lang="zh-TW" altLang="en-US" b="0" i="0">
                <a:solidFill>
                  <a:srgbClr val="555555"/>
                </a:solidFill>
                <a:effectLst/>
                <a:latin typeface="Helvetica Neue"/>
              </a:rPr>
              <a:t>用</a:t>
            </a:r>
            <a:r>
              <a:rPr lang="en-US" altLang="zh-TW" b="0" i="0">
                <a:solidFill>
                  <a:srgbClr val="555555"/>
                </a:solidFill>
                <a:effectLst/>
                <a:latin typeface="Helvetica Neue"/>
              </a:rPr>
              <a:t>load_dataset()</a:t>
            </a:r>
            <a:r>
              <a:rPr lang="zh-TW" altLang="en-US" b="0" i="0">
                <a:solidFill>
                  <a:srgbClr val="555555"/>
                </a:solidFill>
                <a:effectLst/>
                <a:latin typeface="Helvetica Neue"/>
              </a:rPr>
              <a:t>將它們加載為具有 </a:t>
            </a:r>
            <a:r>
              <a:rPr lang="en-US" altLang="zh-TW" b="0" i="0">
                <a:solidFill>
                  <a:srgbClr val="555555"/>
                </a:solidFill>
                <a:effectLst/>
                <a:latin typeface="Helvetica Neue"/>
              </a:rPr>
              <a:t>9 </a:t>
            </a:r>
            <a:r>
              <a:rPr lang="zh-TW" altLang="en-US" b="0" i="0">
                <a:solidFill>
                  <a:srgbClr val="555555"/>
                </a:solidFill>
                <a:effectLst/>
                <a:latin typeface="Helvetica Neue"/>
              </a:rPr>
              <a:t>個特徵的 </a:t>
            </a:r>
            <a:r>
              <a:rPr lang="en-US" altLang="zh-TW" b="0" i="0">
                <a:solidFill>
                  <a:srgbClr val="555555"/>
                </a:solidFill>
                <a:effectLst/>
                <a:latin typeface="Helvetica Neue"/>
              </a:rPr>
              <a:t>NumPy </a:t>
            </a:r>
            <a:r>
              <a:rPr lang="zh-TW" altLang="en-US" b="0" i="0">
                <a:solidFill>
                  <a:srgbClr val="555555"/>
                </a:solidFill>
                <a:effectLst/>
                <a:latin typeface="Helvetica Neue"/>
              </a:rPr>
              <a:t>數組，</a:t>
            </a:r>
            <a:br>
              <a:rPr lang="en-US" altLang="zh-TW" b="0" i="0">
                <a:solidFill>
                  <a:srgbClr val="555555"/>
                </a:solidFill>
                <a:effectLst/>
                <a:latin typeface="Helvetica Neue"/>
              </a:rPr>
            </a:br>
            <a:r>
              <a:rPr lang="zh-TW" altLang="en-US" b="0" i="0">
                <a:solidFill>
                  <a:srgbClr val="555555"/>
                </a:solidFill>
                <a:effectLst/>
                <a:latin typeface="Helvetica Neue"/>
              </a:rPr>
              <a:t>然後加載包含輸出類的測試組與訓練組。</a:t>
            </a:r>
            <a:endParaRPr lang="zh-TW" altLang="en-US"/>
          </a:p>
        </p:txBody>
      </p:sp>
      <p:sp>
        <p:nvSpPr>
          <p:cNvPr id="4" name="日期版面配置區 3">
            <a:extLst>
              <a:ext uri="{FF2B5EF4-FFF2-40B4-BE49-F238E27FC236}">
                <a16:creationId xmlns:a16="http://schemas.microsoft.com/office/drawing/2014/main" id="{EF696DA0-335F-E86E-C7B7-1E663EF490E2}"/>
              </a:ext>
            </a:extLst>
          </p:cNvPr>
          <p:cNvSpPr>
            <a:spLocks noGrp="1"/>
          </p:cNvSpPr>
          <p:nvPr>
            <p:ph type="dt" sz="half" idx="10"/>
          </p:nvPr>
        </p:nvSpPr>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6C34DD47-0161-3675-2CA2-D41E377FFA76}"/>
              </a:ext>
            </a:extLst>
          </p:cNvPr>
          <p:cNvSpPr>
            <a:spLocks noGrp="1"/>
          </p:cNvSpPr>
          <p:nvPr>
            <p:ph type="sldNum" sz="quarter" idx="12"/>
          </p:nvPr>
        </p:nvSpPr>
        <p:spPr/>
        <p:txBody>
          <a:bodyPr/>
          <a:lstStyle/>
          <a:p>
            <a:fld id="{B5CEABB6-07DC-46E8-9B57-56EC44A396E5}" type="slidenum">
              <a:rPr lang="en-US" altLang="zh-TW" noProof="0" smtClean="0"/>
              <a:pPr/>
              <a:t>8</a:t>
            </a:fld>
            <a:endParaRPr lang="zh-TW" altLang="en-US" noProof="0"/>
          </a:p>
        </p:txBody>
      </p:sp>
      <p:pic>
        <p:nvPicPr>
          <p:cNvPr id="8" name="圖片 7">
            <a:extLst>
              <a:ext uri="{FF2B5EF4-FFF2-40B4-BE49-F238E27FC236}">
                <a16:creationId xmlns:a16="http://schemas.microsoft.com/office/drawing/2014/main" id="{2DB38C20-DBAA-898F-2BEA-70EA1F8F1847}"/>
              </a:ext>
            </a:extLst>
          </p:cNvPr>
          <p:cNvPicPr>
            <a:picLocks noChangeAspect="1"/>
          </p:cNvPicPr>
          <p:nvPr/>
        </p:nvPicPr>
        <p:blipFill rotWithShape="1">
          <a:blip r:embed="rId3"/>
          <a:srcRect l="3984" t="24653" r="36876" b="9584"/>
          <a:stretch/>
        </p:blipFill>
        <p:spPr>
          <a:xfrm>
            <a:off x="2027604" y="1631950"/>
            <a:ext cx="8136792" cy="5089525"/>
          </a:xfrm>
          <a:prstGeom prst="rect">
            <a:avLst/>
          </a:prstGeom>
        </p:spPr>
      </p:pic>
    </p:spTree>
    <p:extLst>
      <p:ext uri="{BB962C8B-B14F-4D97-AF65-F5344CB8AC3E}">
        <p14:creationId xmlns:p14="http://schemas.microsoft.com/office/powerpoint/2010/main" val="322264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3D4AC83B-466C-942F-1DFC-B2C9BDC539FD}"/>
              </a:ext>
            </a:extLst>
          </p:cNvPr>
          <p:cNvSpPr>
            <a:spLocks noGrp="1"/>
          </p:cNvSpPr>
          <p:nvPr>
            <p:ph type="ctrTitle"/>
          </p:nvPr>
        </p:nvSpPr>
        <p:spPr/>
        <p:txBody>
          <a:bodyPr/>
          <a:lstStyle/>
          <a:p>
            <a:pPr algn="ctr"/>
            <a:r>
              <a:rPr lang="en-US" altLang="zh-TW"/>
              <a:t>2.</a:t>
            </a:r>
            <a:r>
              <a:rPr lang="zh-TW" altLang="en-US"/>
              <a:t>六項活動平衡</a:t>
            </a:r>
          </a:p>
        </p:txBody>
      </p:sp>
      <p:sp>
        <p:nvSpPr>
          <p:cNvPr id="4" name="日期版面配置區 3">
            <a:extLst>
              <a:ext uri="{FF2B5EF4-FFF2-40B4-BE49-F238E27FC236}">
                <a16:creationId xmlns:a16="http://schemas.microsoft.com/office/drawing/2014/main" id="{236FC5C4-6246-01A9-9B6B-0B83808B6A34}"/>
              </a:ext>
            </a:extLst>
          </p:cNvPr>
          <p:cNvSpPr>
            <a:spLocks noGrp="1"/>
          </p:cNvSpPr>
          <p:nvPr>
            <p:ph type="dt" sz="half" idx="4294967295"/>
          </p:nvPr>
        </p:nvSpPr>
        <p:spPr>
          <a:xfrm>
            <a:off x="0" y="6356350"/>
            <a:ext cx="2743200" cy="365125"/>
          </a:xfrm>
        </p:spPr>
        <p:txBody>
          <a:bodyPr/>
          <a:lstStyle/>
          <a:p>
            <a:r>
              <a:rPr lang="en-US" altLang="zh-TW" noProof="0"/>
              <a:t>20XX </a:t>
            </a:r>
            <a:r>
              <a:rPr lang="zh-TW" altLang="en-US" noProof="0"/>
              <a:t>年</a:t>
            </a:r>
          </a:p>
        </p:txBody>
      </p:sp>
      <p:sp>
        <p:nvSpPr>
          <p:cNvPr id="6" name="投影片編號版面配置區 5">
            <a:extLst>
              <a:ext uri="{FF2B5EF4-FFF2-40B4-BE49-F238E27FC236}">
                <a16:creationId xmlns:a16="http://schemas.microsoft.com/office/drawing/2014/main" id="{DE7EE057-EF3C-1B2A-3C64-D40994276384}"/>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altLang="zh-TW" noProof="0" smtClean="0"/>
              <a:pPr/>
              <a:t>9</a:t>
            </a:fld>
            <a:endParaRPr lang="zh-TW" altLang="en-US" noProof="0"/>
          </a:p>
        </p:txBody>
      </p:sp>
    </p:spTree>
    <p:extLst>
      <p:ext uri="{BB962C8B-B14F-4D97-AF65-F5344CB8AC3E}">
        <p14:creationId xmlns:p14="http://schemas.microsoft.com/office/powerpoint/2010/main" val="3722155897"/>
      </p:ext>
    </p:extLst>
  </p:cSld>
  <p:clrMapOvr>
    <a:masterClrMapping/>
  </p:clrMapOvr>
</p:sld>
</file>

<file path=ppt/theme/theme1.xml><?xml version="1.0" encoding="utf-8"?>
<a:theme xmlns:a="http://schemas.openxmlformats.org/drawingml/2006/main" name="單線">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8869_TF22318419_Win32" id="{484791FE-B89A-4873-A14B-ACF71875DAAB}" vid="{F8EC1E10-9DF0-490B-83D2-9448824E282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D446390-8521-40A2-A462-EA068123BED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極簡風銷售宣傳</Template>
  <TotalTime>814</TotalTime>
  <Words>3048</Words>
  <Application>Microsoft Office PowerPoint</Application>
  <PresentationFormat>寬螢幕</PresentationFormat>
  <Paragraphs>243</Paragraphs>
  <Slides>42</Slides>
  <Notes>14</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42</vt:i4>
      </vt:variant>
    </vt:vector>
  </HeadingPairs>
  <TitlesOfParts>
    <vt:vector size="52" baseType="lpstr">
      <vt:lpstr>Helvetica Neue</vt:lpstr>
      <vt:lpstr>Microsoft JhengHei UI</vt:lpstr>
      <vt:lpstr>Microsoft YaHei UI</vt:lpstr>
      <vt:lpstr>微軟正黑體</vt:lpstr>
      <vt:lpstr>Arial</vt:lpstr>
      <vt:lpstr>Bahnschrift Condensed</vt:lpstr>
      <vt:lpstr>Courier New</vt:lpstr>
      <vt:lpstr>Roboto</vt:lpstr>
      <vt:lpstr>Tenorite</vt:lpstr>
      <vt:lpstr>單線</vt:lpstr>
      <vt:lpstr>Deep Learning  Final Project</vt:lpstr>
      <vt:lpstr>Human Activity Recognition Using Smartphones Data Set</vt:lpstr>
      <vt:lpstr>UCI Data Set來源</vt:lpstr>
      <vt:lpstr>PowerPoint 簡報</vt:lpstr>
      <vt:lpstr>1.加載數據</vt:lpstr>
      <vt:lpstr>Inertial Signals(慣性訊號)</vt:lpstr>
      <vt:lpstr>使用read_csv()加載三個檔案並回傳成Numpy陣列。 使用dstack()將三陣列合併使特徵的3維xyz堆疊成1維陣列。 可以看到訓練數據由 7,352 行組成，其中每行有 128 個觀察值。</vt:lpstr>
      <vt:lpstr>接著擴大範圍，加載的所有 9 個數據文件的列表， 用load_dataset()將它們加載為具有 9 個特徵的 NumPy 數組， 然後加載包含輸出類的測試組與訓練組。</vt:lpstr>
      <vt:lpstr>2.六項活動平衡</vt:lpstr>
      <vt:lpstr>為了調查每項活動的平衡。 先假設 30 名受試者中的每一個都執行了六項活動中的每一項。 確認這種期望既可以檢查數據是否確實平衡，使建模更容易，也可以確認我們正在正確加載和解釋數據集。</vt:lpstr>
      <vt:lpstr>每個特徵分佈相似，在 13%~19% 之間。訓練和測試集的結果也相似。 如果每個訓練和測試集以及每個目標特徵分佈是平衡的， 那麼使用此數據集是相對安全的。</vt:lpstr>
      <vt:lpstr>3.為一個主題繪製時間序列數據</vt:lpstr>
      <vt:lpstr>我們正在處理時間序列數據，因此導入檢查創建原始數據的線圖。 原始數據由每個變量的時間序列數據組成，有 50% 的重疊。 這表明除非刪除重疊，否則會在觀察結果中看到重複的線圖。</vt:lpstr>
      <vt:lpstr>PowerPoint 簡報</vt:lpstr>
      <vt:lpstr>PowerPoint 簡報</vt:lpstr>
      <vt:lpstr>PowerPoint 簡報</vt:lpstr>
      <vt:lpstr>4.繪製每個主題的直方圖</vt:lpstr>
      <vt:lpstr>PowerPoint 簡報</vt:lpstr>
      <vt:lpstr>x、y 和 z 分別是藍色、橙色和綠色。 我們可以看到給定軸的分佈確實呈現高斯分佈， 並看到一些分佈對齊（例如中間的主要組在 0.0 左右）， 這表明受試者之間的運動數據存在一些連續性，至少對於此數據而言。</vt:lpstr>
      <vt:lpstr>更新plot_subject_histograms()函數來繪製身體加速度的分佈。 我們可以看到所有數據在一個主題內和跨主題的軸上聚集在 0.0 左右。這表明數據是居中的。受試者之間的這種強烈一致性有助於建模， 並且表明總加速度數據中受試者之間的差異可能沒有那麼大的幫助。</vt:lpstr>
      <vt:lpstr>最後再次更新，我們可以為陀螺儀數據生成一個最終圖。 運行示例顯示與身體加速度數據非常相似的結果。 分佈稍微寬一點，尾巴更粗，但對於跨對象建模運動數據而言， 是一個令人鼓舞的發現。</vt:lpstr>
      <vt:lpstr>5.繪製每個活動的直方圖</vt:lpstr>
      <vt:lpstr>最簡單的情況是區分單個主題的活動。 對此進行調查的一種方法是按活動查看受試者的運動數據分佈。 我們希望看到單個受試者不同活動的運動數據分佈有所不同。 首先，我們必須按活動對主題的數據進行分組。 下面的data_by_activity()函數實現了這個行為。</vt:lpstr>
      <vt:lpstr>plot_activity_histograms()函數為給定主題的數據實現此行為。 首先，數據按活動分組，然後為每個活動創建一個子圖， 並將數據類型的每個軸添加為直方圖。 該函數僅列舉數據的前三個特徵，即總加速度變量。</vt:lpstr>
      <vt:lpstr>運行該示例會創建包含六個子圖的圖， 一個用於訓練數據集中第一個主題的每個活動。 總加速度數據的每個 x、y 和 z 軸分別具有藍色、橙色和綠色直方圖。 我們可以看到每個活動都有不同的數據分佈， 大運動（前三個活動）與靜止活動（後三個活動）之間存在顯著差異。 前三個活動的數據分佈看起來呈高斯分佈， 可能具有不同的均值和標準差。 後者活動的分佈看起來是多模態的（即多個峰）。 </vt:lpstr>
      <vt:lpstr>使用更新版本重新運行相同的示例，該版本改為繪製身體加速度數據。 在這裡，我們可以看到更多類似的活動分佈在運動與靜止活動之間。 在運動活動的情況下，數據看起來是雙峰的， 在靜止活動的情況下，數據可能是高斯分佈或指數分佈。 我們看到的按活動劃分的總加速度分佈與身體加速度分佈的模式 反映了我們在上一節中看到的跨主題的相同數據類型。 也許總加速度數據是區分活動的關鍵。</vt:lpstr>
      <vt:lpstr>最後，我們可以再次更新示例以繪製陀螺儀數據的每個活動的直方圖。 運行該示例會創建與​​身體加速度數據具有相似模式的圖， 儘管對於運動中的活動顯示底部較大的高斯分佈而不是雙峰分佈。</vt:lpstr>
      <vt:lpstr>所有這些圖都是為第一個主題創建的， 如果希望看到其他主題跨活動的運動數據的類似分佈和關係。 接著進行最後一步。</vt:lpstr>
      <vt:lpstr>6.繪製活動持續時間箱線圖</vt:lpstr>
      <vt:lpstr>最後一個要考慮的領域是受試者在每項活動上花費的時間。 這與各活動的平衡密切相關。如果活動（類）在數據集中通常是平衡的，那麼我們期望給定主題在過程中的活動平衡也將得到合理的平衡。</vt:lpstr>
      <vt:lpstr>每個箱線圖總結了訓練數據集中的受試者在每個活動上花費的時間。 我們可以看到受試者在靜止活動（4、5 和 6）上花費的時間更多， 而在運動活動（1、2 和 3）上花費的時間更少， 其中 3 的分佈最小，或者說花費的時間最少.</vt:lpstr>
      <vt:lpstr>參考來源：</vt:lpstr>
      <vt:lpstr>Neural DEsigner</vt:lpstr>
      <vt:lpstr>參考neural designer官網Example  https://www.neuraldesigner.com/learning/examples/activity-recognition  共有10299列數據及該數據特徵561行 使用特徵工程從每個數據中提取了人類活動識別領域常用的一些時間和頻率特徵。 結果是一個包含 561 個元素的特徵向量。 </vt:lpstr>
      <vt:lpstr>PowerPoint 簡報</vt:lpstr>
      <vt:lpstr>PowerPoint 簡報</vt:lpstr>
      <vt:lpstr>Neural designer功能</vt:lpstr>
      <vt:lpstr>Data distribution</vt:lpstr>
      <vt:lpstr>Neural network</vt:lpstr>
      <vt:lpstr>Training strategy</vt:lpstr>
      <vt:lpstr>Testing analysis</vt:lpstr>
      <vt:lpstr>感謝您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Final Project</dc:title>
  <dc:creator>冠廷 陳</dc:creator>
  <cp:lastModifiedBy>冠廷 陳</cp:lastModifiedBy>
  <cp:revision>23</cp:revision>
  <dcterms:created xsi:type="dcterms:W3CDTF">2022-12-27T09:22:56Z</dcterms:created>
  <dcterms:modified xsi:type="dcterms:W3CDTF">2023-01-03T04:10:48Z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